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55"/>
  </p:notesMasterIdLst>
  <p:handoutMasterIdLst>
    <p:handoutMasterId r:id="rId56"/>
  </p:handoutMasterIdLst>
  <p:sldIdLst>
    <p:sldId id="1259" r:id="rId2"/>
    <p:sldId id="1260" r:id="rId3"/>
    <p:sldId id="256" r:id="rId4"/>
    <p:sldId id="1227" r:id="rId5"/>
    <p:sldId id="1228" r:id="rId6"/>
    <p:sldId id="1229" r:id="rId7"/>
    <p:sldId id="1230" r:id="rId8"/>
    <p:sldId id="1231" r:id="rId9"/>
    <p:sldId id="1232" r:id="rId10"/>
    <p:sldId id="1233" r:id="rId11"/>
    <p:sldId id="768" r:id="rId12"/>
    <p:sldId id="1225" r:id="rId13"/>
    <p:sldId id="1234" r:id="rId14"/>
    <p:sldId id="1235" r:id="rId15"/>
    <p:sldId id="265" r:id="rId16"/>
    <p:sldId id="770" r:id="rId17"/>
    <p:sldId id="764" r:id="rId18"/>
    <p:sldId id="765" r:id="rId19"/>
    <p:sldId id="767" r:id="rId20"/>
    <p:sldId id="1253" r:id="rId21"/>
    <p:sldId id="1254" r:id="rId22"/>
    <p:sldId id="1255" r:id="rId23"/>
    <p:sldId id="1256" r:id="rId24"/>
    <p:sldId id="1257" r:id="rId25"/>
    <p:sldId id="1258" r:id="rId26"/>
    <p:sldId id="1236" r:id="rId27"/>
    <p:sldId id="1237" r:id="rId28"/>
    <p:sldId id="1238" r:id="rId29"/>
    <p:sldId id="1239" r:id="rId30"/>
    <p:sldId id="1240" r:id="rId31"/>
    <p:sldId id="1241" r:id="rId32"/>
    <p:sldId id="1242" r:id="rId33"/>
    <p:sldId id="1243" r:id="rId34"/>
    <p:sldId id="1245" r:id="rId35"/>
    <p:sldId id="266" r:id="rId36"/>
    <p:sldId id="267" r:id="rId37"/>
    <p:sldId id="268" r:id="rId38"/>
    <p:sldId id="122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1246" r:id="rId48"/>
    <p:sldId id="1247" r:id="rId49"/>
    <p:sldId id="1248" r:id="rId50"/>
    <p:sldId id="1249" r:id="rId51"/>
    <p:sldId id="1250" r:id="rId52"/>
    <p:sldId id="1251" r:id="rId53"/>
    <p:sldId id="1252" r:id="rId54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76356" autoAdjust="0"/>
  </p:normalViewPr>
  <p:slideViewPr>
    <p:cSldViewPr>
      <p:cViewPr varScale="1">
        <p:scale>
          <a:sx n="92" d="100"/>
          <a:sy n="92" d="100"/>
        </p:scale>
        <p:origin x="1603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1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44F347C-5EEC-4E07-8717-D0F87BE43BB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5B9C4142-205C-425A-B674-279C32D1D21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2F4B731D-DB29-4E5B-9647-AFFE4955C7B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1DBE2981-AB59-4366-96EF-2878B008B5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621EB567-DA9E-47C7-919B-42B192F602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DB0FE82-7B62-4B1D-8DD2-BF9C0463E5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6B8D944-7E83-495C-B383-7A0DC71BF4A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ACFF6F65-A11B-4842-9D17-1549D108DDE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D44FBCF-FDDE-4855-A5DB-1F680AE8746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A1938FA1-B29C-4242-B4A3-E84E078F09B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1B0CE965-5874-4B71-8FD7-C1A751190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703D4A39-A3F9-4664-8324-F0299D7F314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Calibration distinguishes between discrimination and confidence.</a:t>
            </a:r>
          </a:p>
          <a:p>
            <a:r>
              <a:rPr dirty="0"/>
              <a:t>Use calibration plots and Hosmer-</a:t>
            </a:r>
            <a:r>
              <a:rPr dirty="0" err="1"/>
              <a:t>Lemeshow</a:t>
            </a:r>
            <a:r>
              <a:rPr dirty="0"/>
              <a:t> test.</a:t>
            </a:r>
            <a:endParaRPr lang="en-US" dirty="0"/>
          </a:p>
          <a:p>
            <a:endParaRPr lang="en-CA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Grouping Subjects: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Subjects are first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grouped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into strata based on similar predicted probability values generated by the diagnostic or predictive model, typically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deciles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of the predictions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Calculation: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For each of these groups (or deciles), the observed probability is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real probability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of the outcome (e.g., the disease state) in that group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44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It is calculated as: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$$\text{Observed Probability} = \frac{\text{Number of subjects in the decile who actually had the disease}}{\text{Total number of all subjects in the decile}}$$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In essence, the model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predicts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a probability (x-axis), and the observed probability (y-axis) is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actual fraction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of patients in that predicted group who experienced the outcome</a:t>
            </a: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DCA evaluates clinical value beyond metrics.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Reproducibility requires reliable inputs, reporting intervals, and checklists.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The equation states that the final performance $A(N)$ is equal to the ultimate maximum performance $A_{\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}$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minus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a term that represents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performance deficit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due to limited data: $\frac{c}{N^{\alpha}}$.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As the sample size $N$ increases, the denominator ($N^{\alpha}$) gets larger, causing the deficit term ($\frac{c}{N^{\alpha}}$) to get smaller. When this deficit term approaches zero, the performance $A(N)$ gets closer to $A_{\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}$.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In summary, this formula is used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extrapolate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the final expected performance ($A_{\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}$) by fitting this specific curve to actual empirical performance data gathered at various sample sizes.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D4A39-A3F9-4664-8324-F0299D7F314B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23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(Self-Introduction)</a:t>
            </a:r>
          </a:p>
          <a:p>
            <a:r>
              <a:t>Hi everyone, I'm Pascal Tyrrell. We've all been in this situation: you've built two models, a new one and a baseline. Model A gets 91% accuracy, and your new Model B gets 92%. Is it time to publish? Is Model B really better, or did you just get lucky with your data split?</a:t>
            </a:r>
          </a:p>
          <a:p>
            <a:endParaRPr/>
          </a:p>
          <a:p>
            <a:r>
              <a:t>This is a question of statistical hypothesis testing. We can't just compare the single "point estimates" (92% vs 91%). We have to account for the variance in our measurements. The test we use depends entirely on how we validated our models.</a:t>
            </a:r>
          </a:p>
          <a:p>
            <a:endParaRPr/>
          </a:p>
          <a:p>
            <a:r>
              <a:t>Today, we'll cover the right (and wrong) ways to do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Everything comes down to these two scenarios.</a:t>
            </a:r>
          </a:p>
          <a:p>
            <a:endParaRPr/>
          </a:p>
          <a:p>
            <a:r>
              <a:t>In Scenario A (Single Split), you have a single test set, giving only one accuracy score per model—n = 1. You can't run a t-test on a single number, so we must test the predictions themselves.</a:t>
            </a:r>
          </a:p>
          <a:p>
            <a:endParaRPr/>
          </a:p>
          <a:p>
            <a:r>
              <a:t>In Scenario B (k-Fold CV), you have multiple scores (e.g., k = 10). This gives data amenable to a t-test.</a:t>
            </a:r>
          </a:p>
          <a:p>
            <a:endParaRPr/>
          </a:p>
          <a:p>
            <a:r>
              <a:t>Crucially, the statistical test must match the validation scenario.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 the single split scenario, don't use a t-test. Compare per-sample predictions.</a:t>
            </a:r>
          </a:p>
          <a:p>
            <a:endParaRPr/>
          </a:p>
          <a:p>
            <a:r>
              <a:t>McNemar's Test is paired because both models predict on the same instances. It focuses on the disagreement cells n10 and n01. </a:t>
            </a:r>
          </a:p>
          <a:p>
            <a:r>
              <a:t>H0: n10 = n01 (same error rate). </a:t>
            </a:r>
          </a:p>
          <a:p>
            <a:r>
              <a:t>Statistic: X^2 = (n10 − n01)^2 / (n10 + n01).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Model A and Model B scores on the same fold are paired (same train/test split).</a:t>
            </a:r>
          </a:p>
          <a:p>
            <a:endParaRPr/>
          </a:p>
          <a:p>
            <a:r>
              <a:t>Use a paired t-test:</a:t>
            </a:r>
          </a:p>
          <a:p>
            <a:r>
              <a:t>H0: μ_d = 0 (no mean difference). </a:t>
            </a:r>
          </a:p>
          <a:p>
            <a:r>
              <a:t>If p &lt; 0.05, conclude a significant difference between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 paired t-test assumes independent observations, which is violated in k-fold CV due to overlapping training sets. This inflates the Type I error rate (more false positives), making results too optimistic.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The 5×2 CV paired t-test reduces dependence by using repeated, nearly independent 2-fold splits. It is more statistically robust but computationally heavier, which limits adoption in practice.</a:t>
            </a:r>
            <a:endParaRPr lang="en-US" dirty="0"/>
          </a:p>
          <a:p>
            <a:endParaRPr lang="en-CA" dirty="0"/>
          </a:p>
          <a:p>
            <a:r>
              <a:rPr lang="en-US" dirty="0"/>
              <a:t>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$5 \times 2$</a:t>
            </a:r>
            <a:r>
              <a:rPr lang="en-US" dirty="0"/>
              <a:t> CV is primarily favored for its elegant way of generating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5 independent pairs</a:t>
            </a:r>
            <a:r>
              <a:rPr lang="en-US" dirty="0"/>
              <a:t> of differences for a classic t-test, but the trade-off in high variance due to the small training size often outweighs this statistical benefit in modern, data-hungry machine learning contexts.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(Self-Introduction)</a:t>
            </a:r>
          </a:p>
          <a:p>
            <a:r>
              <a:t>Hi everyone, I'm Pascal Tyrrell, Director of Data Science in Medical Imaging at the University of Toronto.</a:t>
            </a:r>
          </a:p>
          <a:p>
            <a:endParaRPr/>
          </a:p>
          <a:p>
            <a:r>
              <a:t>(Workshop Purpose)</a:t>
            </a:r>
          </a:p>
          <a:p>
            <a:r>
              <a:t>Welcome. We've all seen the incredible claims of AI in medical imaging. But we've also seen models that fail the moment they're tested in a new hospital. This workshop is about fixing that. We're going to cover the essential statistical principles needed to build AI tools that are robust, reproducible, and ready for clinical trust.</a:t>
            </a:r>
          </a:p>
          <a:p>
            <a:endParaRPr/>
          </a:p>
          <a:p>
            <a:r>
              <a:t>We'll move beyond just "accuracy" and focus on the foundations:</a:t>
            </a:r>
          </a:p>
          <a:p>
            <a:r>
              <a:t>• How do we know we have enough data?</a:t>
            </a:r>
          </a:p>
          <a:p>
            <a:r>
              <a:t>• How do we really know if our model is generalizable?</a:t>
            </a:r>
          </a:p>
          <a:p>
            <a:r>
              <a:t>• How can we be sure a model's "confidence" is trustworthy?</a:t>
            </a:r>
          </a:p>
          <a:p>
            <a:r>
              <a:t>• And how do we prove a model is actually helpful for patients?</a:t>
            </a:r>
          </a:p>
          <a:p>
            <a:endParaRPr/>
          </a:p>
          <a:p>
            <a:r>
              <a:t>We'll walk through these concepts with a focus on practical steps you can apply to your own research.</a:t>
            </a: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Bootstrapping avoids normality assumptions and handles small k. By resampling paired fold results, you empirically derive the sampling distribution of the mean difference and form a robust CI.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Cheat sheet:</a:t>
            </a:r>
          </a:p>
          <a:p>
            <a:r>
              <a:t>• Single test set → McNemar or bootstrap predictions.</a:t>
            </a:r>
          </a:p>
          <a:p>
            <a:r>
              <a:t>• k-fold → paired t-test (with caveats) or better: 5×2 CV test / bootstrap.</a:t>
            </a:r>
          </a:p>
          <a:p>
            <a:r>
              <a:t>• Avoid independent t-tests on paired data and eyeballing final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For regression metrics (MAE/RMSE), the statistical framework is the same. Instead of correct/incorrect labels, use paired lists of per-sample errors (absolute or squared), then compare appropriately.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You cannot test a single MAE value. Use per-sample errors to form paired lists. Wilcoxon Signed-Rank is robust to non-normal, skewed error distributions often seen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Procedure mirrors the classification case: compute fold-wise differences and test the mean difference. With small k or non-normal differences, prefer Wilcoxon or bootstrap CIs.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For continuous outcomes, pairwise comparisons and robust, assumption-light methods (Wilcoxon, bootstrap) provide defensible conclusions. Always report effect sizes and confidence intervals alongside p-values.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Today we're going to discuss two of the most important concepts in clinical measurement, which are often confused: Agreement and Reliability.</a:t>
            </a:r>
          </a:p>
          <a:p>
            <a:r>
              <a:t>Both fall under reproducibility: whether repeated measurements give similar results.</a:t>
            </a:r>
          </a:p>
          <a:p>
            <a:r>
              <a:t>But “similar” can mean two different things. This presentation will clarify the difference and guide when to use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Agreement and reliability answer fundamentally different questions.</a:t>
            </a:r>
          </a:p>
          <a:p>
            <a:r>
              <a:t>Agreement is about how close repeated measurements are.</a:t>
            </a:r>
          </a:p>
          <a:p>
            <a:r>
              <a:t>Reliability is about distinguishing patients despite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Agreement focuses on closeness of repeated measurements, independent of sample variability. Common measures: SEM, Bland-Altman, % agreement within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Reliability depends on sample variability. Even with identical measurement error, reliability can vary drastically between heterogeneous and homogeneous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is the core problem, what I call the "Crisis of Trust." We see a paper claiming 95% accuracy. But when that model is tested at another site, its performance plummets.</a:t>
            </a:r>
          </a:p>
          <a:p>
            <a:endParaRPr/>
          </a:p>
          <a:p>
            <a:r>
              <a:t>Why does this happen?</a:t>
            </a:r>
          </a:p>
          <a:p>
            <a:endParaRPr/>
          </a:p>
          <a:p>
            <a:r>
              <a:t>1. Overestimation: Likely an illusion due to internal validation [1].</a:t>
            </a:r>
          </a:p>
          <a:p>
            <a:r>
              <a:t>2. Spectrum Bias: Data doesn't reflect real-world population [1].</a:t>
            </a:r>
          </a:p>
          <a:p>
            <a:r>
              <a:t>3. Lack of Robustness: Model learns scanner, not disease.</a:t>
            </a:r>
          </a:p>
          <a:p>
            <a:r>
              <a:t>4. Uncalibrated Confidence: Confidence not meaningful [1, 3].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This shoulder example shows how measurement error can be identical but ICC values differ drastically because of patient variability.</a:t>
            </a:r>
            <a:endParaRPr lang="en-US" dirty="0"/>
          </a:p>
          <a:p>
            <a:endParaRPr lang="en-CA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The low ICC tells you that for the nonaffected shoulder measurements, the measurement error is large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relative to the small differences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that exist between individual subjects.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$$\text{ICC} = \frac{\text{Variance}_{\text{True Subject Differences}}}{\text{Variance}_{\text{True Subject Differences}} + \text{Variance}_{\text{Error}}}$$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For the nonaffected shoulder, the denominator is dominated by the $\text{Variance}_{\text{Error}}$. This means the instrument/rater may be precise (giving similar results most of the time, leading to the $72\%$ agreement), but it is not effective at distinguishing one nonaffected shoulder from another.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This is crucial information for clinicians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 because it means any small measured difference between two nonaffected patients is likely meaningless noise, not a true biological difference.</a:t>
            </a: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Group heterogeneity explains the ICC difference. High SD means measurement error is relatively small, resulting in high reliability.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Mathematically, agreement reflects absolute error, while reliability is a ratio of patient variability to total variability (including error).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Reliability is for discriminative purposes. Agreement is for evaluative purposes—monitoring patient change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Agreement and reliability are not interchangeable. Agreement is used for evaluating change, reliability for discriminating between subjects.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Our goal today is to fix this by embedding statistical thinking at every stage of the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 most important concept is Proper Validation.</a:t>
            </a:r>
          </a:p>
          <a:p>
            <a:r>
              <a:t>Internal validation is useful but optimistic.</a:t>
            </a:r>
          </a:p>
          <a:p>
            <a:r>
              <a:t>External validation is the real test.</a:t>
            </a:r>
          </a:p>
          <a:p>
            <a:r>
              <a:t>Temporal checks time generalizability.</a:t>
            </a:r>
          </a:p>
          <a:p>
            <a:r>
              <a:t>Geographic is the gold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is accidental cheating. SPLIT FIRST to avoid leakage.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Learning curves show whether more data or a better model is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Balance complexity to minimize total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model becomes large enough to perfectly fit (interpolate) the training data, the test error </a:t>
            </a:r>
            <a:r>
              <a:rPr lang="en-US" b="1" dirty="0"/>
              <a:t>spikes sharply</a:t>
            </a:r>
            <a:r>
              <a:rPr lang="en-US" dirty="0"/>
              <a:t> — this is the </a:t>
            </a:r>
            <a:r>
              <a:rPr lang="en-US" b="1" dirty="0"/>
              <a:t>interpolation threshold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D4A39-A3F9-4664-8324-F0299D7F314B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708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70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70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1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3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2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6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3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6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45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969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7" y="2126943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01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1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20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9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7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37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6" y="4195900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23" indent="0">
              <a:buNone/>
              <a:defRPr sz="1600"/>
            </a:lvl2pPr>
            <a:lvl3pPr marL="914446" indent="0">
              <a:buNone/>
              <a:defRPr sz="1600"/>
            </a:lvl3pPr>
            <a:lvl4pPr marL="1371669" indent="0">
              <a:buNone/>
              <a:defRPr sz="1600"/>
            </a:lvl4pPr>
            <a:lvl5pPr marL="1828891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6" y="4772162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2" y="4195900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7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23" indent="0">
              <a:buNone/>
              <a:defRPr sz="1600"/>
            </a:lvl2pPr>
            <a:lvl3pPr marL="914446" indent="0">
              <a:buNone/>
              <a:defRPr sz="1600"/>
            </a:lvl3pPr>
            <a:lvl4pPr marL="1371669" indent="0">
              <a:buNone/>
              <a:defRPr sz="1600"/>
            </a:lvl4pPr>
            <a:lvl5pPr marL="1828891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900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4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23" indent="0">
              <a:buNone/>
              <a:defRPr sz="1600"/>
            </a:lvl2pPr>
            <a:lvl3pPr marL="914446" indent="0">
              <a:buNone/>
              <a:defRPr sz="1600"/>
            </a:lvl3pPr>
            <a:lvl4pPr marL="1371669" indent="0">
              <a:buNone/>
              <a:defRPr sz="1600"/>
            </a:lvl4pPr>
            <a:lvl5pPr marL="1828891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2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05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9600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5" y="609600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93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BF171-11B0-4BBC-A5E0-54E06540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23">
              <a:defRPr/>
            </a:pPr>
            <a:fld id="{64A24C14-ADDB-4E11-BA99-78B67B4BE80D}" type="datetime3">
              <a:rPr lang="en-US" smtClean="0">
                <a:solidFill>
                  <a:srgbClr val="D4D2D0">
                    <a:shade val="50000"/>
                  </a:srgbClr>
                </a:solidFill>
              </a:rPr>
              <a:pPr defTabSz="457223">
                <a:defRPr/>
              </a:pPr>
              <a:t>26 October 2025</a:t>
            </a:fld>
            <a:endParaRPr lang="en-GB" dirty="0">
              <a:solidFill>
                <a:srgbClr val="D4D2D0">
                  <a:shade val="50000"/>
                </a:srgb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4BEBA1-3B3D-4B4B-9C17-2B343151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23">
              <a:defRPr/>
            </a:pPr>
            <a:endParaRPr lang="en-GB" dirty="0">
              <a:solidFill>
                <a:srgbClr val="D4D2D0">
                  <a:shade val="50000"/>
                </a:srgb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A63ACE-2F21-4C6E-8E2B-F2CF7446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23">
              <a:defRPr/>
            </a:pPr>
            <a:fld id="{23AA811B-2EBD-4900-905E-5BE206449611}" type="slidenum">
              <a:rPr lang="en-GB" smtClean="0">
                <a:solidFill>
                  <a:srgbClr val="D4D2D0">
                    <a:shade val="50000"/>
                  </a:srgbClr>
                </a:solidFill>
              </a:rPr>
              <a:pPr defTabSz="457223">
                <a:defRPr/>
              </a:pPr>
              <a:t>‹#›</a:t>
            </a:fld>
            <a:endParaRPr lang="en-GB" dirty="0">
              <a:solidFill>
                <a:srgbClr val="D4D2D0">
                  <a:shade val="50000"/>
                </a:srgbClr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135AE9C-0192-4702-9483-2D7F66625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7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8666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7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9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20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4" y="2088320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4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5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4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1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7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2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9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9" y="2971801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5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2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261B-7016-0A41-939E-6C4A478349E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DEB4-C666-3B49-98C7-FD6D3994D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6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6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6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0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xStyles>
    <p:titleStyle>
      <a:lvl1pPr algn="ctr" defTabSz="914446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namdar/Robust_and_Reproducible_AI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D50C7F-47FB-AE48-E33C-8489BCB86149}"/>
              </a:ext>
            </a:extLst>
          </p:cNvPr>
          <p:cNvSpPr txBox="1"/>
          <p:nvPr/>
        </p:nvSpPr>
        <p:spPr>
          <a:xfrm>
            <a:off x="152400" y="661357"/>
            <a:ext cx="11887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Robust and Reproducible AI: </a:t>
            </a:r>
          </a:p>
          <a:p>
            <a:pPr algn="ctr"/>
            <a:r>
              <a:rPr lang="en-US" sz="2800" b="1" dirty="0"/>
              <a:t>Statistical Foundations for Machine Learning in Medical Imaging</a:t>
            </a:r>
            <a:endParaRPr lang="en-CA" sz="2800" b="1" dirty="0"/>
          </a:p>
        </p:txBody>
      </p:sp>
      <p:pic>
        <p:nvPicPr>
          <p:cNvPr id="1026" name="Picture 2" descr="IEEE EMBS BHI 2025 Conference">
            <a:extLst>
              <a:ext uri="{FF2B5EF4-FFF2-40B4-BE49-F238E27FC236}">
                <a16:creationId xmlns:a16="http://schemas.microsoft.com/office/drawing/2014/main" id="{5CC6A4FF-E42D-E861-3553-093769A2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57" y="5205728"/>
            <a:ext cx="1495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logo&#10;&#10;AI-generated content may be incorrect.">
            <a:extLst>
              <a:ext uri="{FF2B5EF4-FFF2-40B4-BE49-F238E27FC236}">
                <a16:creationId xmlns:a16="http://schemas.microsoft.com/office/drawing/2014/main" id="{13563F75-6B58-F56F-4BA7-D6B9E100D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664" y="6233622"/>
            <a:ext cx="2290779" cy="457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089ADF-6472-B85B-2FCA-BDE90F9568E7}"/>
              </a:ext>
            </a:extLst>
          </p:cNvPr>
          <p:cNvSpPr txBox="1"/>
          <p:nvPr/>
        </p:nvSpPr>
        <p:spPr>
          <a:xfrm>
            <a:off x="457200" y="2472014"/>
            <a:ext cx="6095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Ernest (Khashayar) Namdar </a:t>
            </a:r>
          </a:p>
          <a:p>
            <a:r>
              <a:rPr lang="en-CA" sz="2400" dirty="0"/>
              <a:t>Pascal N. Tyrrell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1B8C5B-325A-858F-AD84-A40E1E48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171" y="2448037"/>
            <a:ext cx="1712719" cy="17127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38BC15-048B-7705-C156-F434BAE7CB04}"/>
              </a:ext>
            </a:extLst>
          </p:cNvPr>
          <p:cNvSpPr txBox="1"/>
          <p:nvPr/>
        </p:nvSpPr>
        <p:spPr>
          <a:xfrm>
            <a:off x="6864135" y="4320026"/>
            <a:ext cx="6094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hlinkClick r:id="rId5"/>
              </a:rPr>
              <a:t>https://github.com/knamdar/Robust_and_Reproducible_AI</a:t>
            </a:r>
            <a:endParaRPr lang="en-CA" sz="1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339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Concept 4: The Bias-Variance Trade-off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2096064"/>
            <a:ext cx="10897204" cy="3695136"/>
          </a:xfrm>
        </p:spPr>
        <p:txBody>
          <a:bodyPr/>
          <a:lstStyle/>
          <a:p>
            <a:pPr marL="0" indent="0">
              <a:buNone/>
            </a:pPr>
            <a:r>
              <a:rPr sz="2800" dirty="0"/>
              <a:t>• Bias (Underfitting): Too simple</a:t>
            </a:r>
          </a:p>
          <a:p>
            <a:pPr marL="0" indent="0">
              <a:buNone/>
            </a:pPr>
            <a:r>
              <a:rPr sz="2800" dirty="0"/>
              <a:t>• Variance (Overfitting): Too complex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sz="2800" dirty="0"/>
              <a:t>• Goal: Minimize Total Error = Bias² + Variance + Irreducible Error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D0ECF-C288-75D8-26C2-28CCEE8DF9F9}"/>
              </a:ext>
            </a:extLst>
          </p:cNvPr>
          <p:cNvSpPr txBox="1"/>
          <p:nvPr/>
        </p:nvSpPr>
        <p:spPr>
          <a:xfrm>
            <a:off x="8001000" y="6248399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dirty="0"/>
              <a:t>[3] </a:t>
            </a:r>
            <a:r>
              <a:rPr lang="fr-FR" dirty="0" err="1"/>
              <a:t>Kocak</a:t>
            </a:r>
            <a:r>
              <a:rPr lang="fr-FR" dirty="0"/>
              <a:t> B et al. </a:t>
            </a:r>
            <a:r>
              <a:rPr lang="fr-FR" dirty="0" err="1"/>
              <a:t>Eur</a:t>
            </a:r>
            <a:r>
              <a:rPr lang="fr-FR" dirty="0"/>
              <a:t> </a:t>
            </a:r>
            <a:r>
              <a:rPr lang="fr-FR" dirty="0" err="1"/>
              <a:t>Radiol</a:t>
            </a:r>
            <a:r>
              <a:rPr lang="fr-FR" dirty="0"/>
              <a:t>. 2021.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11FF-131A-BB11-3AA2-82FD2234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262166"/>
            <a:ext cx="10353761" cy="1326321"/>
          </a:xfrm>
        </p:spPr>
        <p:txBody>
          <a:bodyPr/>
          <a:lstStyle/>
          <a:p>
            <a:r>
              <a:rPr lang="en-US" dirty="0"/>
              <a:t>Bias-variance trade-off and related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084CD-206A-2193-6997-779D1EEBA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35B84-C4C0-9DC3-C4DE-4157F49A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574310"/>
            <a:ext cx="10033000" cy="49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3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D60C-169B-78DC-B99B-7497728C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5E8C4-0D04-5D49-D2C8-89D4BE050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Deep learning models exhibit a double descent phenomenon, where the... |  Download Scientific Diagram">
            <a:extLst>
              <a:ext uri="{FF2B5EF4-FFF2-40B4-BE49-F238E27FC236}">
                <a16:creationId xmlns:a16="http://schemas.microsoft.com/office/drawing/2014/main" id="{62C345C3-2265-BAF2-832E-5B95C889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33400"/>
            <a:ext cx="809625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5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Concept 5: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2096064"/>
            <a:ext cx="5944204" cy="3695136"/>
          </a:xfrm>
        </p:spPr>
        <p:txBody>
          <a:bodyPr/>
          <a:lstStyle/>
          <a:p>
            <a:pPr marL="0" indent="0">
              <a:buNone/>
            </a:pPr>
            <a:r>
              <a:rPr sz="2800" dirty="0"/>
              <a:t>• Accuracy (AUC) ≠ Confidence</a:t>
            </a:r>
          </a:p>
          <a:p>
            <a:pPr marL="0" indent="0">
              <a:buNone/>
            </a:pPr>
            <a:r>
              <a:rPr sz="2800" dirty="0"/>
              <a:t>• Calibration: When model says 90%, is it 90% correct? </a:t>
            </a:r>
            <a:endParaRPr lang="en-US" sz="2800" dirty="0"/>
          </a:p>
          <a:p>
            <a:pPr marL="0" indent="0">
              <a:buNone/>
            </a:pPr>
            <a:r>
              <a:rPr sz="2800" dirty="0"/>
              <a:t>• Method: Calibration Plot</a:t>
            </a:r>
          </a:p>
          <a:p>
            <a:pPr marL="0" indent="0">
              <a:buNone/>
            </a:pPr>
            <a:r>
              <a:rPr sz="2800" dirty="0"/>
              <a:t>• Well-calibrated = 45° line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78F79-4B7F-FC9A-2A03-6FF1A36B6CF3}"/>
              </a:ext>
            </a:extLst>
          </p:cNvPr>
          <p:cNvSpPr txBox="1"/>
          <p:nvPr/>
        </p:nvSpPr>
        <p:spPr>
          <a:xfrm>
            <a:off x="8218865" y="6211669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[1] Park SH, Han K. Radiology 2018</a:t>
            </a:r>
          </a:p>
          <a:p>
            <a:pPr marL="0" indent="0">
              <a:buNone/>
            </a:pPr>
            <a:r>
              <a:rPr lang="en-CA" dirty="0"/>
              <a:t>[3] Kocak B et al. </a:t>
            </a:r>
            <a:r>
              <a:rPr lang="en-CA" dirty="0" err="1"/>
              <a:t>Eur</a:t>
            </a:r>
            <a:r>
              <a:rPr lang="en-CA" dirty="0"/>
              <a:t> </a:t>
            </a:r>
            <a:r>
              <a:rPr lang="en-CA" dirty="0" err="1"/>
              <a:t>Radiol</a:t>
            </a:r>
            <a:r>
              <a:rPr lang="en-CA" dirty="0"/>
              <a:t>. 2021.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73B19-8017-ABB2-0F67-FA7352364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752600"/>
            <a:ext cx="5105400" cy="42583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Concept 6: Clinical Utility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• Accuracy may not equal patient benefit</a:t>
            </a:r>
          </a:p>
          <a:p>
            <a:pPr marL="0" indent="0">
              <a:buNone/>
            </a:pPr>
            <a:r>
              <a:rPr sz="2800" dirty="0"/>
              <a:t>• Method: Decision Curve Analysis (DCA) </a:t>
            </a:r>
            <a:endParaRPr lang="en-US" sz="2800" dirty="0"/>
          </a:p>
          <a:p>
            <a:pPr marL="0" indent="0">
              <a:buNone/>
            </a:pPr>
            <a:r>
              <a:rPr sz="2800" dirty="0"/>
              <a:t>• Plots net benefit</a:t>
            </a:r>
          </a:p>
          <a:p>
            <a:pPr marL="0" indent="0">
              <a:buNone/>
            </a:pPr>
            <a:r>
              <a:rPr sz="2800" dirty="0"/>
              <a:t>   • Compares model to Treat All/None</a:t>
            </a:r>
          </a:p>
          <a:p>
            <a:pPr marL="0" indent="0">
              <a:buNone/>
            </a:pPr>
            <a:r>
              <a:rPr sz="2800" dirty="0"/>
              <a:t>• Model useful only where it beats defaults.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7EECC-80EA-7F0E-93A2-FA294C43495A}"/>
              </a:ext>
            </a:extLst>
          </p:cNvPr>
          <p:cNvSpPr txBox="1"/>
          <p:nvPr/>
        </p:nvSpPr>
        <p:spPr>
          <a:xfrm>
            <a:off x="8077200" y="6096000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[1] Park SH, Han K. Radiology 2018</a:t>
            </a:r>
          </a:p>
          <a:p>
            <a:pPr marL="0" indent="0">
              <a:buNone/>
            </a:pPr>
            <a:r>
              <a:rPr lang="en-CA" dirty="0"/>
              <a:t>[3] Kocak B et al. </a:t>
            </a:r>
            <a:r>
              <a:rPr lang="en-CA" dirty="0" err="1"/>
              <a:t>Eur</a:t>
            </a:r>
            <a:r>
              <a:rPr lang="en-CA" dirty="0"/>
              <a:t> </a:t>
            </a:r>
            <a:r>
              <a:rPr lang="en-CA" dirty="0" err="1"/>
              <a:t>Radiol</a:t>
            </a:r>
            <a:r>
              <a:rPr lang="en-CA" dirty="0"/>
              <a:t>. 2021.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Concept 7: Reporting for 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z="3200" dirty="0"/>
              <a:t>• Check Inputs: Feature Reliability</a:t>
            </a:r>
          </a:p>
          <a:p>
            <a:pPr marL="0" indent="0">
              <a:buNone/>
            </a:pPr>
            <a:r>
              <a:rPr sz="3200" dirty="0"/>
              <a:t>• Report Variability: 95% CI</a:t>
            </a:r>
          </a:p>
          <a:p>
            <a:pPr marL="0" indent="0">
              <a:buNone/>
            </a:pPr>
            <a:r>
              <a:rPr sz="3200" dirty="0"/>
              <a:t>• Use Checklists: TRIPOD, STARD, CLAIM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846AE-EC12-4949-6DE9-691358432C86}"/>
              </a:ext>
            </a:extLst>
          </p:cNvPr>
          <p:cNvSpPr txBox="1"/>
          <p:nvPr/>
        </p:nvSpPr>
        <p:spPr>
          <a:xfrm>
            <a:off x="8218865" y="5974895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dirty="0"/>
              <a:t>[2] Tang A et al. CARJ 2018</a:t>
            </a:r>
          </a:p>
          <a:p>
            <a:pPr marL="0" indent="0">
              <a:buNone/>
            </a:pPr>
            <a:r>
              <a:rPr lang="fr-FR" dirty="0"/>
              <a:t>[3] </a:t>
            </a:r>
            <a:r>
              <a:rPr lang="fr-FR" dirty="0" err="1"/>
              <a:t>Kocak</a:t>
            </a:r>
            <a:r>
              <a:rPr lang="fr-FR" dirty="0"/>
              <a:t> B et al. </a:t>
            </a:r>
            <a:r>
              <a:rPr lang="fr-FR" dirty="0" err="1"/>
              <a:t>Eur</a:t>
            </a:r>
            <a:r>
              <a:rPr lang="fr-FR" dirty="0"/>
              <a:t> </a:t>
            </a:r>
            <a:r>
              <a:rPr lang="fr-FR" dirty="0" err="1"/>
              <a:t>Radiol</a:t>
            </a:r>
            <a:r>
              <a:rPr lang="fr-FR" dirty="0"/>
              <a:t>. 2021.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1EB24-56FA-F8EB-5586-3EFA64018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" y="147637"/>
            <a:ext cx="121158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17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5A8B-43C9-36C9-4F77-CC79CD4394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956800" cy="1143000"/>
          </a:xfrm>
        </p:spPr>
        <p:txBody>
          <a:bodyPr/>
          <a:lstStyle/>
          <a:p>
            <a:r>
              <a:rPr lang="en-US" dirty="0"/>
              <a:t>Machine learning-based study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67B505-72BE-3EF4-6357-79EC350D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62680"/>
            <a:ext cx="11734800" cy="33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C7B2-613D-0375-ABFA-15CD30504D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956800" cy="715962"/>
          </a:xfrm>
        </p:spPr>
        <p:txBody>
          <a:bodyPr>
            <a:noAutofit/>
          </a:bodyPr>
          <a:lstStyle/>
          <a:p>
            <a:r>
              <a:rPr lang="en-US" sz="2800" dirty="0"/>
              <a:t>Key methodological concepts according to four main study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BC92F-D858-1B2A-318E-DC449B69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03260"/>
            <a:ext cx="8382000" cy="57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7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31DA8-35C2-5B85-7DCD-318AE61455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956800" cy="1143000"/>
          </a:xfrm>
        </p:spPr>
        <p:txBody>
          <a:bodyPr/>
          <a:lstStyle/>
          <a:p>
            <a:r>
              <a:rPr lang="en-US" dirty="0"/>
              <a:t>Simplified validation strategies in machine learning.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C9F7F-F6A5-79C5-0A94-293D05C3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33174"/>
            <a:ext cx="10940249" cy="4262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12732D-D798-07E1-636E-9ECED067DF53}"/>
              </a:ext>
            </a:extLst>
          </p:cNvPr>
          <p:cNvSpPr txBox="1"/>
          <p:nvPr/>
        </p:nvSpPr>
        <p:spPr>
          <a:xfrm>
            <a:off x="533400" y="5943600"/>
            <a:ext cx="1094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(a) Splitting data into training and testing sets. institution or another scanner, the method is called independent. (b) Cross-validation. (c) Random sampling. (d) Nested cross-validation.</a:t>
            </a:r>
          </a:p>
        </p:txBody>
      </p:sp>
    </p:spTree>
    <p:extLst>
      <p:ext uri="{BB962C8B-B14F-4D97-AF65-F5344CB8AC3E}">
        <p14:creationId xmlns:p14="http://schemas.microsoft.com/office/powerpoint/2010/main" val="114390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61A7F7C-1619-3B7D-ED80-DDCF0C4F9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98" y="4751450"/>
            <a:ext cx="1209464" cy="12094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40FC5B-B0F3-1AF1-AE36-01AC3FAE5EA5}"/>
              </a:ext>
            </a:extLst>
          </p:cNvPr>
          <p:cNvSpPr/>
          <p:nvPr/>
        </p:nvSpPr>
        <p:spPr>
          <a:xfrm>
            <a:off x="4618010" y="1066800"/>
            <a:ext cx="738277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anose="020B0604020202020204" pitchFamily="34" charset="0"/>
              </a:rPr>
              <a:t>Ernest (Khashayar) Namdar</a:t>
            </a:r>
          </a:p>
          <a:p>
            <a:endParaRPr lang="en-US" sz="2000" b="1" dirty="0">
              <a:latin typeface="Helvetica" panose="020B0604020202020204" pitchFamily="34" charset="0"/>
            </a:endParaRPr>
          </a:p>
          <a:p>
            <a:r>
              <a:rPr lang="en-US" sz="2000" dirty="0">
                <a:latin typeface="Helvetica" pitchFamily="2" charset="0"/>
              </a:rPr>
              <a:t>Postdoctoral Fellow @ University of Toronto</a:t>
            </a:r>
          </a:p>
          <a:p>
            <a:r>
              <a:rPr lang="en-US" sz="2000" dirty="0">
                <a:latin typeface="Helvetica" pitchFamily="2" charset="0"/>
              </a:rPr>
              <a:t>Postdoctoral Fellow @ Dalhousie University</a:t>
            </a:r>
          </a:p>
          <a:p>
            <a:r>
              <a:rPr lang="en-US" sz="2000" dirty="0">
                <a:latin typeface="Helvetica" pitchFamily="2" charset="0"/>
              </a:rPr>
              <a:t>Senior Data Analyst @The Hospital for Sick Children (SickKids)</a:t>
            </a:r>
          </a:p>
          <a:p>
            <a:r>
              <a:rPr lang="en-US" dirty="0">
                <a:latin typeface="Helvetica" pitchFamily="2" charset="0"/>
              </a:rPr>
              <a:t>Ambassador in AI for Healthcare @ NVIDIA Deep Learning Institute</a:t>
            </a:r>
          </a:p>
          <a:p>
            <a:r>
              <a:rPr lang="en-US" sz="2000" dirty="0" err="1">
                <a:effectLst/>
                <a:latin typeface="Helvetica" pitchFamily="2" charset="0"/>
              </a:rPr>
              <a:t>P.Eng</a:t>
            </a:r>
            <a:r>
              <a:rPr lang="en-US" sz="2000" dirty="0">
                <a:effectLst/>
                <a:latin typeface="Helvetica" pitchFamily="2" charset="0"/>
              </a:rPr>
              <a:t> license holder in Software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D62FF-DE89-7095-7223-EA25B12A36CA}"/>
              </a:ext>
            </a:extLst>
          </p:cNvPr>
          <p:cNvSpPr/>
          <p:nvPr/>
        </p:nvSpPr>
        <p:spPr>
          <a:xfrm>
            <a:off x="8936966" y="6085855"/>
            <a:ext cx="29933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ernest.namdar@utoronto.ca</a:t>
            </a:r>
            <a:endParaRPr lang="en-US" sz="1600" dirty="0">
              <a:effectLst/>
              <a:latin typeface="Helvetic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20ABA6-2C9A-4FA7-7804-B33570BF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4" y="721504"/>
            <a:ext cx="4061244" cy="541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85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Sample Size Estimation in ML </a:t>
            </a:r>
            <a:br>
              <a:rPr lang="en-US" dirty="0"/>
            </a:br>
            <a:r>
              <a:rPr dirty="0"/>
              <a:t>(Balki et al., 2019)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2096064"/>
            <a:ext cx="10744804" cy="3695136"/>
          </a:xfrm>
        </p:spPr>
        <p:txBody>
          <a:bodyPr/>
          <a:lstStyle/>
          <a:p>
            <a:pPr marL="0" indent="0">
              <a:buNone/>
            </a:pPr>
            <a:r>
              <a:rPr sz="2800" dirty="0"/>
              <a:t>• No universal formula exists for ML in medical imaging.</a:t>
            </a:r>
          </a:p>
          <a:p>
            <a:pPr marL="0" indent="0">
              <a:buNone/>
            </a:pPr>
            <a:r>
              <a:rPr sz="2800" dirty="0"/>
              <a:t>• Two main methods: Pre hoc (theoretical) &amp; Post hoc (curve fitting).</a:t>
            </a:r>
          </a:p>
          <a:p>
            <a:pPr marL="0" indent="0">
              <a:buNone/>
            </a:pPr>
            <a:r>
              <a:rPr sz="2800" dirty="0"/>
              <a:t>• Empirical learning curves provide task-specific guidance.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Sample Size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z="2800" dirty="0"/>
              <a:t>• Directly impacts model generalization and reproducibility.</a:t>
            </a:r>
          </a:p>
          <a:p>
            <a:pPr marL="0" indent="0">
              <a:buNone/>
            </a:pPr>
            <a:r>
              <a:rPr sz="2800" dirty="0"/>
              <a:t>• Overfitting risk is higher with limited data.</a:t>
            </a:r>
          </a:p>
          <a:p>
            <a:pPr marL="0" indent="0">
              <a:buNone/>
            </a:pPr>
            <a:r>
              <a:rPr sz="2800" dirty="0"/>
              <a:t>• Different tasks (e.g., classification vs segmentation) need different sample sizes.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 Hoc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3600" dirty="0"/>
              <a:t>• Based on algorithm parameters and error tolerance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sz="3600" dirty="0"/>
              <a:t>• Example: Baum–Haussler bounds</a:t>
            </a:r>
          </a:p>
          <a:p>
            <a:pPr marL="0" indent="0">
              <a:buNone/>
            </a:pPr>
            <a:r>
              <a:rPr sz="3600" dirty="0"/>
              <a:t>• Advantage: a priori planning</a:t>
            </a:r>
          </a:p>
          <a:p>
            <a:pPr marL="0" indent="0">
              <a:buNone/>
            </a:pPr>
            <a:r>
              <a:rPr sz="3600" dirty="0"/>
              <a:t>• Limitation: ignores data complexity and noise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Post Hoc Estimation (Curve Fitting)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sz="3600" dirty="0"/>
              <a:t>• Uses empirical performance vs. sample size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sz="3600" dirty="0"/>
              <a:t>• Fits learning curve: A(N) = A∞ - c / N^α</a:t>
            </a:r>
          </a:p>
          <a:p>
            <a:pPr marL="457223" lvl="1" indent="0">
              <a:buNone/>
            </a:pPr>
            <a:r>
              <a:rPr sz="3400" dirty="0"/>
              <a:t>• Advantage: task-specific &amp; grounded in real data.</a:t>
            </a:r>
          </a:p>
          <a:p>
            <a:pPr marL="457223" lvl="1" indent="0">
              <a:buNone/>
            </a:pPr>
            <a:r>
              <a:rPr sz="3400" dirty="0"/>
              <a:t>• Limitation: requires a pilot dataset.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1–3: Practical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z="3200" dirty="0"/>
              <a:t>Step 1: Train on increasing N, record accuracy.</a:t>
            </a:r>
          </a:p>
          <a:p>
            <a:pPr marL="0" indent="0">
              <a:buNone/>
            </a:pPr>
            <a:r>
              <a:rPr sz="3200" dirty="0"/>
              <a:t>Step 2: Fit learning curve.</a:t>
            </a:r>
          </a:p>
          <a:p>
            <a:pPr marL="0" indent="0">
              <a:buNone/>
            </a:pPr>
            <a:r>
              <a:rPr sz="3200" dirty="0"/>
              <a:t>Step 3: Solve for target accuracy.</a:t>
            </a:r>
          </a:p>
          <a:p>
            <a:pPr marL="0" indent="0">
              <a:buNone/>
            </a:pPr>
            <a:r>
              <a:rPr sz="3200" dirty="0"/>
              <a:t>Result: N ≈ 2,275 samples to reach 90% accuracy.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10353761" cy="1326321"/>
          </a:xfrm>
        </p:spPr>
        <p:txBody>
          <a:bodyPr/>
          <a:lstStyle/>
          <a:p>
            <a:r>
              <a:rPr dirty="0"/>
              <a:t>Learning Curve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5029804" cy="42285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sz="3600" dirty="0"/>
              <a:t>Fitted learning curve shows saturation near 2,27</a:t>
            </a:r>
            <a:r>
              <a:rPr lang="en-US" sz="3600" dirty="0"/>
              <a:t>4</a:t>
            </a:r>
            <a:r>
              <a:rPr sz="3600" dirty="0"/>
              <a:t> samples.</a:t>
            </a:r>
          </a:p>
          <a:p>
            <a:pPr marL="457223" lvl="1" indent="0">
              <a:buNone/>
            </a:pPr>
            <a:r>
              <a:rPr sz="3400" dirty="0"/>
              <a:t>• Blue = observed data</a:t>
            </a:r>
          </a:p>
          <a:p>
            <a:pPr marL="457223" lvl="1" indent="0">
              <a:buNone/>
            </a:pPr>
            <a:r>
              <a:rPr sz="3400" dirty="0"/>
              <a:t>• Red = fitted curve</a:t>
            </a:r>
          </a:p>
          <a:p>
            <a:pPr marL="457223" lvl="1" indent="0">
              <a:buNone/>
            </a:pPr>
            <a:r>
              <a:rPr sz="3400" dirty="0"/>
              <a:t>• Green = target accuracy</a:t>
            </a:r>
            <a:endParaRPr dirty="0"/>
          </a:p>
        </p:txBody>
      </p:sp>
      <p:pic>
        <p:nvPicPr>
          <p:cNvPr id="4" name="Picture 3" descr="learning_curve_sample_size.png">
            <a:extLst>
              <a:ext uri="{FF2B5EF4-FFF2-40B4-BE49-F238E27FC236}">
                <a16:creationId xmlns:a16="http://schemas.microsoft.com/office/drawing/2014/main" id="{AFA2220B-10CB-D226-64D4-BE26EB64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42344"/>
            <a:ext cx="6573140" cy="49298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Statistically Comparing Machine Learning Models: Is 92% Really Better Than 91%?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353761" cy="1326321"/>
          </a:xfrm>
        </p:spPr>
        <p:txBody>
          <a:bodyPr/>
          <a:lstStyle/>
          <a:p>
            <a:r>
              <a:rPr dirty="0"/>
              <a:t>The Two Validation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402521"/>
            <a:ext cx="10353762" cy="5226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400" dirty="0"/>
              <a:t>• Scenario A: Single Train/Test Split</a:t>
            </a:r>
          </a:p>
          <a:p>
            <a:pPr marL="0" indent="0">
              <a:buNone/>
            </a:pPr>
            <a:r>
              <a:rPr sz="2400" dirty="0"/>
              <a:t>  - Split once (e.g., 80/20)</a:t>
            </a:r>
          </a:p>
          <a:p>
            <a:pPr marL="0" indent="0">
              <a:buNone/>
            </a:pPr>
            <a:r>
              <a:rPr sz="2400" dirty="0"/>
              <a:t>  - One accuracy for Model A and one for Model B on the same test set</a:t>
            </a:r>
          </a:p>
          <a:p>
            <a:pPr marL="0" indent="0">
              <a:buNone/>
            </a:pPr>
            <a:r>
              <a:rPr sz="2400" dirty="0"/>
              <a:t>  - n = 1</a:t>
            </a:r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sz="2400" dirty="0"/>
              <a:t>• Scenario B: k-Fold Cross-Validation</a:t>
            </a:r>
          </a:p>
          <a:p>
            <a:pPr marL="0" indent="0">
              <a:buNone/>
            </a:pPr>
            <a:r>
              <a:rPr sz="2400" dirty="0"/>
              <a:t>  - Split data k times (e.g., 10-fold)</a:t>
            </a:r>
          </a:p>
          <a:p>
            <a:pPr marL="0" indent="0">
              <a:buNone/>
            </a:pPr>
            <a:r>
              <a:rPr sz="2400" dirty="0"/>
              <a:t>  - k accuracies for Model A and k for Model B</a:t>
            </a:r>
          </a:p>
          <a:p>
            <a:pPr marL="0" indent="0">
              <a:buNone/>
            </a:pPr>
            <a:r>
              <a:rPr sz="2400" dirty="0"/>
              <a:t>  - n = 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98120"/>
            <a:ext cx="10353761" cy="1326321"/>
          </a:xfrm>
        </p:spPr>
        <p:txBody>
          <a:bodyPr/>
          <a:lstStyle/>
          <a:p>
            <a:r>
              <a:rPr dirty="0"/>
              <a:t>Scenario A — Comparing on a Single Test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08" y="1429032"/>
            <a:ext cx="10353762" cy="44383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2400" dirty="0"/>
              <a:t>Since n = 1, we can't test the scores. We must test the predictions.</a:t>
            </a:r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sz="2400" dirty="0"/>
              <a:t>• Method: McNemar's Test</a:t>
            </a:r>
          </a:p>
          <a:p>
            <a:pPr marL="0" indent="0">
              <a:buNone/>
            </a:pPr>
            <a:r>
              <a:rPr sz="2400" dirty="0"/>
              <a:t>  - Paired, non-parametric (classification)</a:t>
            </a:r>
          </a:p>
          <a:p>
            <a:pPr marL="0" indent="0">
              <a:buNone/>
            </a:pPr>
            <a:r>
              <a:rPr sz="2400" dirty="0"/>
              <a:t>  - Tests differences in the errors made by the two models</a:t>
            </a:r>
          </a:p>
          <a:p>
            <a:pPr marL="0" indent="0">
              <a:buNone/>
            </a:pPr>
            <a:r>
              <a:rPr sz="2400" dirty="0"/>
              <a:t>  - Uses a 2×2 contingency table of disagreements</a:t>
            </a:r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sz="2400" dirty="0"/>
              <a:t>2×2 Contingency Table:</a:t>
            </a:r>
            <a:endParaRPr lang="en-US" sz="2400" dirty="0"/>
          </a:p>
          <a:p>
            <a:pPr marL="0" indent="0">
              <a:buNone/>
            </a:pP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911EDE-FDD5-32EA-35C7-0B57E9D93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074637"/>
              </p:ext>
            </p:extLst>
          </p:nvPr>
        </p:nvGraphicFramePr>
        <p:xfrm>
          <a:off x="915180" y="5562600"/>
          <a:ext cx="10353675" cy="1097280"/>
        </p:xfrm>
        <a:graphic>
          <a:graphicData uri="http://schemas.openxmlformats.org/drawingml/2006/table">
            <a:tbl>
              <a:tblPr/>
              <a:tblGrid>
                <a:gridCol w="3451225">
                  <a:extLst>
                    <a:ext uri="{9D8B030D-6E8A-4147-A177-3AD203B41FA5}">
                      <a16:colId xmlns:a16="http://schemas.microsoft.com/office/drawing/2014/main" val="205541914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3451033670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234024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Model B: Correct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Model B: Incorrect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483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Model A: Correct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n11 </a:t>
                      </a:r>
                      <a:r>
                        <a:rPr lang="en-CA" i="1" dirty="0"/>
                        <a:t>(Agree)</a:t>
                      </a:r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n10 </a:t>
                      </a:r>
                      <a:r>
                        <a:rPr lang="en-CA" i="1"/>
                        <a:t>(A better)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271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Model A: Incorrect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n01 </a:t>
                      </a:r>
                      <a:r>
                        <a:rPr lang="en-CA" i="1" dirty="0"/>
                        <a:t>(B better)</a:t>
                      </a:r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n00 </a:t>
                      </a:r>
                      <a:r>
                        <a:rPr lang="en-CA" i="1" dirty="0"/>
                        <a:t>(Agree)</a:t>
                      </a:r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8272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Scenario B — Comparing on k-Fold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676400"/>
            <a:ext cx="1035376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We have k performance scores per model — this is a paired data problem.</a:t>
            </a:r>
          </a:p>
          <a:p>
            <a:pPr marL="0" indent="0">
              <a:buNone/>
            </a:pPr>
            <a:endParaRPr sz="2800" dirty="0"/>
          </a:p>
          <a:p>
            <a:pPr marL="0" indent="0">
              <a:buNone/>
            </a:pPr>
            <a:r>
              <a:rPr sz="2800" dirty="0"/>
              <a:t>• Paired t-test</a:t>
            </a:r>
          </a:p>
          <a:p>
            <a:pPr marL="0" indent="0">
              <a:buNone/>
            </a:pPr>
            <a:r>
              <a:rPr sz="2800" dirty="0"/>
              <a:t>  Step 1: For each fold </a:t>
            </a:r>
            <a:r>
              <a:rPr sz="2800" dirty="0" err="1"/>
              <a:t>i</a:t>
            </a:r>
            <a:r>
              <a:rPr sz="2800" dirty="0"/>
              <a:t>, compute </a:t>
            </a:r>
            <a:r>
              <a:rPr sz="2800" dirty="0" err="1"/>
              <a:t>d_i</a:t>
            </a:r>
            <a:r>
              <a:rPr sz="2800" dirty="0"/>
              <a:t> = Acc_{</a:t>
            </a:r>
            <a:r>
              <a:rPr sz="2800" dirty="0" err="1"/>
              <a:t>A,i</a:t>
            </a:r>
            <a:r>
              <a:rPr sz="2800" dirty="0"/>
              <a:t>} − Acc_{</a:t>
            </a:r>
            <a:r>
              <a:rPr sz="2800" dirty="0" err="1"/>
              <a:t>B,i</a:t>
            </a:r>
            <a:r>
              <a:rPr sz="2800" dirty="0"/>
              <a:t>}</a:t>
            </a:r>
          </a:p>
          <a:p>
            <a:pPr marL="0" indent="0">
              <a:buNone/>
            </a:pPr>
            <a:r>
              <a:rPr sz="2800" dirty="0"/>
              <a:t>  Step 2: Collect k differences (d1, …, dk)</a:t>
            </a:r>
          </a:p>
          <a:p>
            <a:pPr marL="0" indent="0">
              <a:buNone/>
            </a:pPr>
            <a:r>
              <a:rPr sz="2800" dirty="0"/>
              <a:t>  Step 3: One-sample t-test on {</a:t>
            </a:r>
            <a:r>
              <a:rPr sz="2800" dirty="0" err="1"/>
              <a:t>d_i</a:t>
            </a:r>
            <a:r>
              <a:rPr sz="2800" dirty="0"/>
              <a:t>} to test mean(d) ≠ 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"/>
          <p:cNvSpPr txBox="1"/>
          <p:nvPr/>
        </p:nvSpPr>
        <p:spPr>
          <a:xfrm>
            <a:off x="1083986" y="1720860"/>
            <a:ext cx="596912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Director, Data Science - Department of Medical Imaging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Director, EDIIA - Institute of Medical Science  </a:t>
            </a:r>
          </a:p>
          <a:p>
            <a:pPr lvl="0" defTabSz="914400">
              <a:buClr>
                <a:srgbClr val="FFFFFF"/>
              </a:buClr>
              <a:buSzPts val="1800"/>
            </a:pPr>
            <a:r>
              <a:rPr lang="en-US" kern="0" dirty="0" err="1">
                <a:solidFill>
                  <a:srgbClr val="FFFFFF"/>
                </a:solidFill>
                <a:ea typeface="Arial"/>
                <a:cs typeface="Arial"/>
                <a:sym typeface="Arial"/>
              </a:rPr>
              <a:t>Temerty</a:t>
            </a:r>
            <a:r>
              <a:rPr lang="en-US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 Faculty of Medicine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Associate Professor - Department of Statistical Sciences Faculty of Arts &amp; Science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Faculty Affiliate</a:t>
            </a:r>
            <a:endParaRPr lang="en-US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Schwartz Reisman Institute for Technology &amp; Society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Faculty Fellow - Community-Engaged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Centre for Community Partnerships  </a:t>
            </a:r>
          </a:p>
        </p:txBody>
      </p:sp>
      <p:pic>
        <p:nvPicPr>
          <p:cNvPr id="788" name="Google Shape;788;p1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7367618" y="0"/>
            <a:ext cx="4827689" cy="471760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"/>
          <p:cNvSpPr txBox="1"/>
          <p:nvPr/>
        </p:nvSpPr>
        <p:spPr>
          <a:xfrm>
            <a:off x="1083986" y="114051"/>
            <a:ext cx="457895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CA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Pascal Tyrrell</a:t>
            </a: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PhD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tabLst/>
              <a:defRPr/>
            </a:pP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Data Scientist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tabLst/>
              <a:defRPr/>
            </a:pP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University of Toronto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1" descr="Image result for university of toront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9565" y="202901"/>
            <a:ext cx="1099197" cy="116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8654" y="5798601"/>
            <a:ext cx="2093560" cy="9453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60253B-D022-816A-F026-B10885BB0128}"/>
              </a:ext>
            </a:extLst>
          </p:cNvPr>
          <p:cNvSpPr txBox="1"/>
          <p:nvPr/>
        </p:nvSpPr>
        <p:spPr>
          <a:xfrm>
            <a:off x="7256429" y="4921438"/>
            <a:ext cx="44607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Associate Member - Yeates School of Graduate &amp; Postdoctoral Studies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Toronto Metropolitan University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Visiting Professor - School of Medicine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University of Costa Rica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MU Logo - TMU Brand - Toronto ...">
            <a:extLst>
              <a:ext uri="{FF2B5EF4-FFF2-40B4-BE49-F238E27FC236}">
                <a16:creationId xmlns:a16="http://schemas.microsoft.com/office/drawing/2014/main" id="{07DA717B-0DCA-8D4F-DD4F-29E22914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74" y="5155100"/>
            <a:ext cx="555410" cy="5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iversidad de Costa Rica">
            <a:extLst>
              <a:ext uri="{FF2B5EF4-FFF2-40B4-BE49-F238E27FC236}">
                <a16:creationId xmlns:a16="http://schemas.microsoft.com/office/drawing/2014/main" id="{F08E00A1-D34C-4EEB-7D0C-2989C437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74" y="6072055"/>
            <a:ext cx="555410" cy="5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Pitfall — The 'Dirty Secret' of the Paired t-test for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828800"/>
            <a:ext cx="10353762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Assumption: independence of observations.</a:t>
            </a:r>
          </a:p>
          <a:p>
            <a:pPr marL="0" indent="0">
              <a:buNone/>
            </a:pPr>
            <a:endParaRPr sz="2800" dirty="0"/>
          </a:p>
          <a:p>
            <a:pPr marL="0" indent="0">
              <a:buNone/>
            </a:pPr>
            <a:r>
              <a:rPr sz="2800" dirty="0"/>
              <a:t>• Problem: k-fold CV results are not independent</a:t>
            </a:r>
          </a:p>
          <a:p>
            <a:pPr marL="0" indent="0">
              <a:buNone/>
            </a:pPr>
            <a:r>
              <a:rPr sz="2800" dirty="0"/>
              <a:t>  - Training sets for folds overlap heavily (e.g., 80% in 10-fold)</a:t>
            </a:r>
          </a:p>
          <a:p>
            <a:pPr marL="0" indent="0">
              <a:buNone/>
            </a:pPr>
            <a:r>
              <a:rPr sz="2800" dirty="0"/>
              <a:t>  - Fold accuracies are correlated</a:t>
            </a:r>
          </a:p>
          <a:p>
            <a:pPr marL="0" indent="0">
              <a:buNone/>
            </a:pPr>
            <a:r>
              <a:rPr sz="2800" dirty="0"/>
              <a:t>• Result: Paired t-test is liberal (inflated Type I error)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609601"/>
            <a:ext cx="10592404" cy="1326321"/>
          </a:xfrm>
        </p:spPr>
        <p:txBody>
          <a:bodyPr/>
          <a:lstStyle/>
          <a:p>
            <a:r>
              <a:rPr dirty="0"/>
              <a:t>A Better (but Complex) t-test — 5×2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935922"/>
            <a:ext cx="10353762" cy="4236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400" dirty="0"/>
              <a:t>Method: 5×2 CV Paired t-test (Dietterich, 1998)</a:t>
            </a:r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sz="2400" dirty="0"/>
              <a:t>How it works:</a:t>
            </a:r>
          </a:p>
          <a:p>
            <a:pPr marL="0" indent="0">
              <a:buNone/>
            </a:pPr>
            <a:r>
              <a:rPr sz="2400" dirty="0"/>
              <a:t>1) Perform 2-fold CV (50/50 train/test), compute p1 = </a:t>
            </a:r>
            <a:r>
              <a:rPr sz="2400" dirty="0" err="1"/>
              <a:t>Acc_A</a:t>
            </a:r>
            <a:r>
              <a:rPr sz="2400" dirty="0"/>
              <a:t> − </a:t>
            </a:r>
            <a:r>
              <a:rPr sz="2400" dirty="0" err="1"/>
              <a:t>Acc_B</a:t>
            </a:r>
            <a:endParaRPr sz="2400" dirty="0"/>
          </a:p>
          <a:p>
            <a:pPr marL="0" indent="0">
              <a:buNone/>
            </a:pPr>
            <a:r>
              <a:rPr sz="2400" dirty="0"/>
              <a:t>2) Swap train/test, compute p2 = </a:t>
            </a:r>
            <a:r>
              <a:rPr sz="2400" dirty="0" err="1"/>
              <a:t>Acc_A</a:t>
            </a:r>
            <a:r>
              <a:rPr sz="2400" dirty="0"/>
              <a:t> − </a:t>
            </a:r>
            <a:r>
              <a:rPr sz="2400" dirty="0" err="1"/>
              <a:t>Acc_B</a:t>
            </a:r>
            <a:endParaRPr sz="2400" dirty="0"/>
          </a:p>
          <a:p>
            <a:pPr marL="0" indent="0">
              <a:buNone/>
            </a:pPr>
            <a:r>
              <a:rPr sz="2400" dirty="0"/>
              <a:t>3) Repeat the above (with new random shuffle) 5 times</a:t>
            </a:r>
          </a:p>
          <a:p>
            <a:pPr marL="0" indent="0">
              <a:buNone/>
            </a:pPr>
            <a:r>
              <a:rPr sz="2400" dirty="0"/>
              <a:t>Result: 5 independent pairs → run t-test on these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353761" cy="1326321"/>
          </a:xfrm>
        </p:spPr>
        <p:txBody>
          <a:bodyPr/>
          <a:lstStyle/>
          <a:p>
            <a:r>
              <a:rPr dirty="0"/>
              <a:t>A Powerful Alternative — Bootstrapping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371600"/>
            <a:ext cx="10353762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dirty="0"/>
              <a:t>Non-parametric bootstrap on k-fold paired results</a:t>
            </a:r>
          </a:p>
          <a:p>
            <a:pPr marL="0" indent="0">
              <a:buNone/>
            </a:pPr>
            <a:r>
              <a:rPr dirty="0"/>
              <a:t>Goal: 95% CI for the mean performance difference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Procedure:</a:t>
            </a:r>
          </a:p>
          <a:p>
            <a:pPr marL="0" indent="0">
              <a:buNone/>
            </a:pPr>
            <a:r>
              <a:rPr lang="en-US" dirty="0"/>
              <a:t>1) Start with k paired results: (</a:t>
            </a:r>
            <a:r>
              <a:rPr lang="en-US" dirty="0" err="1"/>
              <a:t>Acc_A,i</a:t>
            </a:r>
            <a:r>
              <a:rPr lang="en-US" dirty="0"/>
              <a:t>, </a:t>
            </a:r>
            <a:r>
              <a:rPr lang="en-US" dirty="0" err="1"/>
              <a:t>Acc_B,i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2) Resample (with replacement) k pairs</a:t>
            </a:r>
          </a:p>
          <a:p>
            <a:pPr marL="0" indent="0">
              <a:buNone/>
            </a:pPr>
            <a:r>
              <a:rPr lang="en-US" dirty="0"/>
              <a:t>3) Compute mean difference for the resample</a:t>
            </a:r>
          </a:p>
          <a:p>
            <a:pPr marL="0" indent="0">
              <a:buNone/>
            </a:pPr>
            <a:r>
              <a:rPr lang="en-US" dirty="0"/>
              <a:t>4) Repeat (e.g., 5,000 times) to get a distribution (5 folds will result in a distribution of 3125 possible values)</a:t>
            </a:r>
          </a:p>
          <a:p>
            <a:pPr marL="0" indent="0">
              <a:buNone/>
            </a:pPr>
            <a:r>
              <a:rPr lang="en-US" dirty="0"/>
              <a:t>5) 95% CI = [2.5th, 97.5th] percentiles</a:t>
            </a:r>
          </a:p>
          <a:p>
            <a:pPr marL="0" indent="0">
              <a:buNone/>
            </a:pPr>
            <a:r>
              <a:rPr lang="en-US" dirty="0"/>
              <a:t>Decision: If CI excludes 0 → significant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109" y="225829"/>
            <a:ext cx="10353761" cy="716722"/>
          </a:xfrm>
        </p:spPr>
        <p:txBody>
          <a:bodyPr/>
          <a:lstStyle/>
          <a:p>
            <a:r>
              <a:rPr dirty="0"/>
              <a:t>Summary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942551"/>
            <a:ext cx="10353762" cy="5686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dirty="0"/>
              <a:t>Single (large) test set:</a:t>
            </a:r>
          </a:p>
          <a:p>
            <a:pPr marL="0" indent="0">
              <a:buNone/>
            </a:pPr>
            <a:r>
              <a:rPr dirty="0"/>
              <a:t>• Good: McNemar's Test (classification)</a:t>
            </a:r>
          </a:p>
          <a:p>
            <a:pPr marL="0" indent="0">
              <a:buNone/>
            </a:pPr>
            <a:r>
              <a:rPr dirty="0"/>
              <a:t>• Better: Bootstrapping on test predictions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k-Fold CV:</a:t>
            </a:r>
          </a:p>
          <a:p>
            <a:pPr marL="0" indent="0">
              <a:buNone/>
            </a:pPr>
            <a:r>
              <a:rPr dirty="0"/>
              <a:t>• Good (common): Paired t-test on k results (liberal)</a:t>
            </a:r>
          </a:p>
          <a:p>
            <a:pPr marL="0" indent="0">
              <a:buNone/>
            </a:pPr>
            <a:r>
              <a:rPr dirty="0"/>
              <a:t>• Better (robust): 5×2 CV paired t-test or bootstrapping paired results</a:t>
            </a:r>
            <a:endParaRPr lang="en-US" dirty="0"/>
          </a:p>
          <a:p>
            <a:pPr marL="0" indent="0">
              <a:buNone/>
            </a:pPr>
            <a:r>
              <a:rPr lang="en-CA" dirty="0"/>
              <a:t>• Best: Bootstrapping paired results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What NOT to do:</a:t>
            </a:r>
          </a:p>
          <a:p>
            <a:pPr marL="0" indent="0">
              <a:buNone/>
            </a:pPr>
            <a:r>
              <a:rPr dirty="0"/>
              <a:t>• Never use independent (unpaired) t-tests on paired k-fold data</a:t>
            </a:r>
          </a:p>
          <a:p>
            <a:pPr marL="0" indent="0">
              <a:buNone/>
            </a:pPr>
            <a:r>
              <a:rPr dirty="0"/>
              <a:t>• Never just compare point estimates (e.g., 92% vs 91%)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7" y="152400"/>
            <a:ext cx="10353761" cy="1326321"/>
          </a:xfrm>
        </p:spPr>
        <p:txBody>
          <a:bodyPr/>
          <a:lstStyle/>
          <a:p>
            <a:r>
              <a:rPr dirty="0"/>
              <a:t>What About Continuous Outcomes?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676400"/>
            <a:ext cx="10353762" cy="41148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sz="3200" dirty="0"/>
              <a:t>“My models predict age, and I'm using MAE. Now what?”</a:t>
            </a:r>
          </a:p>
          <a:p>
            <a:pPr marL="0" indent="0">
              <a:buNone/>
            </a:pPr>
            <a:endParaRPr sz="3200" dirty="0"/>
          </a:p>
          <a:p>
            <a:pPr marL="0" indent="0">
              <a:buNone/>
            </a:pPr>
            <a:r>
              <a:rPr sz="3200" dirty="0"/>
              <a:t>• Logic is identical: same two scenarios (Single Split vs k-Fold)</a:t>
            </a:r>
          </a:p>
          <a:p>
            <a:pPr marL="0" indent="0">
              <a:buNone/>
            </a:pPr>
            <a:r>
              <a:rPr sz="3200" dirty="0"/>
              <a:t>• Goal is identical: test whether performance difference is real</a:t>
            </a:r>
          </a:p>
          <a:p>
            <a:pPr marL="0" indent="0">
              <a:buNone/>
            </a:pPr>
            <a:r>
              <a:rPr sz="3200" dirty="0"/>
              <a:t>• Data changes: use per-sample Absolute Errors (AE) = |</a:t>
            </a:r>
            <a:r>
              <a:rPr sz="3200" dirty="0" err="1"/>
              <a:t>y_i</a:t>
            </a:r>
            <a:r>
              <a:rPr sz="3200" dirty="0"/>
              <a:t> − </a:t>
            </a:r>
            <a:r>
              <a:rPr sz="3200" dirty="0" err="1"/>
              <a:t>ŷ_i</a:t>
            </a:r>
            <a:r>
              <a:rPr sz="3200" dirty="0"/>
              <a:t>|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Scenario A — Single Test Set (MAE)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dirty="0"/>
              <a:t>n = 1 for overall MAE → test underlying errors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Methods:</a:t>
            </a:r>
          </a:p>
          <a:p>
            <a:pPr marL="0" indent="0">
              <a:buNone/>
            </a:pPr>
            <a:r>
              <a:rPr dirty="0"/>
              <a:t>• Paired t-test on per-sample AE lists (Model A vs Model B)</a:t>
            </a:r>
          </a:p>
          <a:p>
            <a:pPr marL="0" indent="0">
              <a:buNone/>
            </a:pPr>
            <a:r>
              <a:rPr dirty="0"/>
              <a:t>• Wilcoxon Signed-Rank Test (safer non-parametric alternative)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How:</a:t>
            </a:r>
          </a:p>
          <a:p>
            <a:pPr marL="0" indent="0">
              <a:buNone/>
            </a:pPr>
            <a:r>
              <a:rPr dirty="0"/>
              <a:t>1) For each sample </a:t>
            </a:r>
            <a:r>
              <a:rPr dirty="0" err="1"/>
              <a:t>i</a:t>
            </a:r>
            <a:r>
              <a:rPr dirty="0"/>
              <a:t>, compute </a:t>
            </a:r>
            <a:r>
              <a:rPr dirty="0" err="1"/>
              <a:t>AE_A,i</a:t>
            </a:r>
            <a:r>
              <a:rPr dirty="0"/>
              <a:t> and </a:t>
            </a:r>
            <a:r>
              <a:rPr dirty="0" err="1"/>
              <a:t>AE_B,i</a:t>
            </a:r>
            <a:endParaRPr dirty="0"/>
          </a:p>
          <a:p>
            <a:pPr marL="0" indent="0">
              <a:buNone/>
            </a:pPr>
            <a:r>
              <a:rPr dirty="0"/>
              <a:t>2) Run paired test on these paired error lists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192" y="228600"/>
            <a:ext cx="10353761" cy="1326321"/>
          </a:xfrm>
        </p:spPr>
        <p:txBody>
          <a:bodyPr/>
          <a:lstStyle/>
          <a:p>
            <a:r>
              <a:rPr dirty="0"/>
              <a:t>Scenario B — k-Fold CV (MAE)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295400"/>
            <a:ext cx="10353762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We have k MAE scores per model → paired data</a:t>
            </a:r>
          </a:p>
          <a:p>
            <a:pPr marL="0" indent="0">
              <a:buNone/>
            </a:pPr>
            <a:endParaRPr sz="2800" dirty="0"/>
          </a:p>
          <a:p>
            <a:pPr marL="0" indent="0">
              <a:buNone/>
            </a:pPr>
            <a:r>
              <a:rPr sz="2800" dirty="0"/>
              <a:t>• Paired t-test on differences </a:t>
            </a:r>
            <a:r>
              <a:rPr sz="2800" dirty="0" err="1"/>
              <a:t>d_i</a:t>
            </a:r>
            <a:r>
              <a:rPr sz="2800" dirty="0"/>
              <a:t> = </a:t>
            </a:r>
            <a:r>
              <a:rPr sz="2800" dirty="0" err="1"/>
              <a:t>MAE_A,i</a:t>
            </a:r>
            <a:r>
              <a:rPr sz="2800" dirty="0"/>
              <a:t> − </a:t>
            </a:r>
            <a:r>
              <a:rPr sz="2800" dirty="0" err="1"/>
              <a:t>MAE_B,i</a:t>
            </a:r>
            <a:endParaRPr sz="2800" dirty="0"/>
          </a:p>
          <a:p>
            <a:pPr marL="0" indent="0">
              <a:buNone/>
            </a:pPr>
            <a:r>
              <a:rPr sz="2800" dirty="0"/>
              <a:t>• Robust alternative: Wilcoxon Signed-Rank on {</a:t>
            </a:r>
            <a:r>
              <a:rPr sz="2800" dirty="0" err="1"/>
              <a:t>d_i</a:t>
            </a:r>
            <a:r>
              <a:rPr sz="2800" dirty="0"/>
              <a:t>} when k is small</a:t>
            </a:r>
          </a:p>
          <a:p>
            <a:pPr marL="0" indent="0">
              <a:buNone/>
            </a:pPr>
            <a:r>
              <a:rPr sz="2800" dirty="0"/>
              <a:t>• Bootstrapping the k paired scores to build a 95% CI for mean difference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152400"/>
            <a:ext cx="10353761" cy="1326321"/>
          </a:xfrm>
        </p:spPr>
        <p:txBody>
          <a:bodyPr/>
          <a:lstStyle/>
          <a:p>
            <a:r>
              <a:rPr dirty="0"/>
              <a:t>Summary — Tests for Continuous Metrics (MAE/RMSE)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478721"/>
            <a:ext cx="10353762" cy="49982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sz="2200" dirty="0"/>
              <a:t>Single (large) test set:</a:t>
            </a:r>
          </a:p>
          <a:p>
            <a:pPr marL="0" indent="0">
              <a:buNone/>
            </a:pPr>
            <a:r>
              <a:rPr sz="2200" dirty="0"/>
              <a:t>• Good: Paired t-test on per-sample AE lists</a:t>
            </a:r>
          </a:p>
          <a:p>
            <a:pPr marL="0" indent="0">
              <a:buNone/>
            </a:pPr>
            <a:r>
              <a:rPr sz="2200" dirty="0"/>
              <a:t>• Better: Wilcoxon Signed-Rank on AE lists</a:t>
            </a:r>
          </a:p>
          <a:p>
            <a:pPr marL="0" indent="0">
              <a:buNone/>
            </a:pPr>
            <a:endParaRPr sz="2200" dirty="0"/>
          </a:p>
          <a:p>
            <a:pPr marL="0" indent="0">
              <a:buNone/>
            </a:pPr>
            <a:r>
              <a:rPr sz="2200" dirty="0"/>
              <a:t>k-Fold CV:</a:t>
            </a:r>
          </a:p>
          <a:p>
            <a:pPr marL="0" indent="0">
              <a:buNone/>
            </a:pPr>
            <a:r>
              <a:rPr sz="2200" dirty="0"/>
              <a:t>• Good: Paired t-test on k MAE scores</a:t>
            </a:r>
          </a:p>
          <a:p>
            <a:pPr marL="0" indent="0">
              <a:buNone/>
            </a:pPr>
            <a:r>
              <a:rPr sz="2200" dirty="0"/>
              <a:t>• Better: Wilcoxon on {</a:t>
            </a:r>
            <a:r>
              <a:rPr sz="2200" dirty="0" err="1"/>
              <a:t>d_i</a:t>
            </a:r>
            <a:r>
              <a:rPr sz="2200" dirty="0"/>
              <a:t>} for small k or Bootstrapping paired scores for CI</a:t>
            </a:r>
          </a:p>
          <a:p>
            <a:pPr marL="0" indent="0">
              <a:buNone/>
            </a:pPr>
            <a:endParaRPr sz="2200" dirty="0"/>
          </a:p>
          <a:p>
            <a:pPr marL="0" indent="0">
              <a:buNone/>
            </a:pPr>
            <a:r>
              <a:rPr sz="2200" dirty="0"/>
              <a:t>Avoid:</a:t>
            </a:r>
          </a:p>
          <a:p>
            <a:pPr marL="0" indent="0">
              <a:buNone/>
            </a:pPr>
            <a:r>
              <a:rPr sz="2200" dirty="0"/>
              <a:t>• Independent t-tests on paired k-fold data</a:t>
            </a:r>
          </a:p>
          <a:p>
            <a:pPr marL="0" indent="0">
              <a:buNone/>
            </a:pPr>
            <a:r>
              <a:rPr sz="2200" dirty="0"/>
              <a:t>• Comparing only final numbers (e.g., MAE 2.1 vs 2.3)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Agreement vs. Reliability: Understanding Reproducibility in Clinical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D6A3-7D8B-8E17-F244-CC5E0F6B633F}"/>
              </a:ext>
            </a:extLst>
          </p:cNvPr>
          <p:cNvSpPr txBox="1"/>
          <p:nvPr/>
        </p:nvSpPr>
        <p:spPr>
          <a:xfrm>
            <a:off x="6248400" y="617220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dvPSA88A"/>
              </a:rPr>
              <a:t>Journal of Clinical Epidemiology 59 (2006) 1033–1039</a:t>
            </a:r>
            <a:endParaRPr lang="en-CA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7" y="0"/>
            <a:ext cx="10353761" cy="1326321"/>
          </a:xfrm>
        </p:spPr>
        <p:txBody>
          <a:bodyPr/>
          <a:lstStyle/>
          <a:p>
            <a:r>
              <a:rPr dirty="0"/>
              <a:t>Two Different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219200"/>
            <a:ext cx="10353762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1. How close are the measurements to each other?</a:t>
            </a:r>
          </a:p>
          <a:p>
            <a:pPr marL="0" indent="0">
              <a:buNone/>
            </a:pPr>
            <a:r>
              <a:rPr sz="2800" dirty="0"/>
              <a:t>   • AGREEMENT – Quantifies measurement error</a:t>
            </a:r>
            <a:endParaRPr lang="en-US" sz="2800" dirty="0"/>
          </a:p>
          <a:p>
            <a:pPr marL="0" indent="0">
              <a:buNone/>
            </a:pPr>
            <a:endParaRPr sz="2800" dirty="0"/>
          </a:p>
          <a:p>
            <a:pPr marL="0" indent="0">
              <a:buNone/>
            </a:pPr>
            <a:r>
              <a:rPr sz="2800" dirty="0"/>
              <a:t>2. Can I tell my subjects apart, even with errors?</a:t>
            </a:r>
          </a:p>
          <a:p>
            <a:pPr marL="0" indent="0">
              <a:buNone/>
            </a:pPr>
            <a:r>
              <a:rPr sz="2800" dirty="0"/>
              <a:t>   • RELIABILITY – Relates error to between-subject variability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Statistical Foundations for Trustworthy AI in Medical Imaging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3EF52-8C07-8DF7-0537-AC4594078BE8}"/>
              </a:ext>
            </a:extLst>
          </p:cNvPr>
          <p:cNvSpPr txBox="1"/>
          <p:nvPr/>
        </p:nvSpPr>
        <p:spPr>
          <a:xfrm>
            <a:off x="913796" y="5602068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[1] Park SH, Han K. Radiology. 2018.</a:t>
            </a:r>
          </a:p>
          <a:p>
            <a:r>
              <a:rPr lang="fr-FR" dirty="0"/>
              <a:t>[2] Tang A et al. CARJ 2018</a:t>
            </a:r>
          </a:p>
          <a:p>
            <a:r>
              <a:rPr lang="fr-FR" dirty="0"/>
              <a:t>[3] </a:t>
            </a:r>
            <a:r>
              <a:rPr lang="fr-FR" dirty="0" err="1"/>
              <a:t>Kocak</a:t>
            </a:r>
            <a:r>
              <a:rPr lang="fr-FR" dirty="0"/>
              <a:t> B et al. </a:t>
            </a:r>
            <a:r>
              <a:rPr lang="fr-FR" dirty="0" err="1"/>
              <a:t>Eur</a:t>
            </a:r>
            <a:r>
              <a:rPr lang="fr-FR" dirty="0"/>
              <a:t> </a:t>
            </a:r>
            <a:r>
              <a:rPr lang="fr-FR" dirty="0" err="1"/>
              <a:t>Radiol</a:t>
            </a:r>
            <a:r>
              <a:rPr lang="fr-FR" dirty="0"/>
              <a:t>. 2021.</a:t>
            </a:r>
            <a:endParaRPr lang="en-CA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7" y="76200"/>
            <a:ext cx="10353761" cy="1326321"/>
          </a:xfrm>
        </p:spPr>
        <p:txBody>
          <a:bodyPr/>
          <a:lstStyle/>
          <a:p>
            <a:r>
              <a:rPr dirty="0"/>
              <a:t>Concept 1: Agreement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371600"/>
            <a:ext cx="10353762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2800" dirty="0"/>
              <a:t>• Focus: Measurement error</a:t>
            </a:r>
          </a:p>
          <a:p>
            <a:pPr marL="0" indent="0">
              <a:buNone/>
            </a:pPr>
            <a:r>
              <a:rPr sz="2800" dirty="0"/>
              <a:t>• Question: How close are repeated results?</a:t>
            </a:r>
          </a:p>
          <a:p>
            <a:pPr marL="0" indent="0">
              <a:buNone/>
            </a:pPr>
            <a:r>
              <a:rPr sz="2800" dirty="0"/>
              <a:t>• Key Property: Pure instrument characteristic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sz="2800" dirty="0"/>
              <a:t>• Parameters:</a:t>
            </a:r>
          </a:p>
          <a:p>
            <a:pPr marL="0" indent="0">
              <a:buNone/>
            </a:pPr>
            <a:r>
              <a:rPr sz="2800" dirty="0"/>
              <a:t>  - Standard Error of Measurement (SEM)</a:t>
            </a:r>
          </a:p>
          <a:p>
            <a:pPr marL="0" indent="0">
              <a:buNone/>
            </a:pPr>
            <a:r>
              <a:rPr sz="2800" dirty="0"/>
              <a:t>  - Limits of Agreement (Bland-Altman)</a:t>
            </a:r>
          </a:p>
          <a:p>
            <a:pPr marL="0" indent="0">
              <a:buNone/>
            </a:pPr>
            <a:r>
              <a:rPr sz="2800" dirty="0"/>
              <a:t>  - % within predefined range (e.g., 10°)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19396"/>
            <a:ext cx="10353761" cy="1326321"/>
          </a:xfrm>
        </p:spPr>
        <p:txBody>
          <a:bodyPr/>
          <a:lstStyle/>
          <a:p>
            <a:r>
              <a:rPr dirty="0"/>
              <a:t>Concept 2: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143000"/>
            <a:ext cx="10353762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• Focus: Distinguishing subjects</a:t>
            </a:r>
          </a:p>
          <a:p>
            <a:pPr marL="0" indent="0">
              <a:buNone/>
            </a:pPr>
            <a:r>
              <a:rPr sz="2800" dirty="0"/>
              <a:t>• Question: Can we tell patients apart despite error?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sz="2800" dirty="0"/>
              <a:t>• Key Property: Depends on heterogeneity</a:t>
            </a:r>
          </a:p>
          <a:p>
            <a:pPr marL="0" indent="0">
              <a:buNone/>
            </a:pPr>
            <a:r>
              <a:rPr sz="2800" dirty="0"/>
              <a:t>• Formula: Variability between subjects / (between subjects + error)</a:t>
            </a:r>
          </a:p>
          <a:p>
            <a:pPr marL="0" indent="0">
              <a:buNone/>
            </a:pPr>
            <a:r>
              <a:rPr sz="2800" dirty="0"/>
              <a:t>• Parameter: ICC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715"/>
            <a:ext cx="10353761" cy="1326321"/>
          </a:xfrm>
        </p:spPr>
        <p:txBody>
          <a:bodyPr/>
          <a:lstStyle/>
          <a:p>
            <a:r>
              <a:rPr dirty="0"/>
              <a:t>Case Study: The Shoulder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</a:pP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3B4183-82B3-B33D-1EC1-D557AECEE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05065"/>
              </p:ext>
            </p:extLst>
          </p:nvPr>
        </p:nvGraphicFramePr>
        <p:xfrm>
          <a:off x="838200" y="2209800"/>
          <a:ext cx="10582362" cy="2057400"/>
        </p:xfrm>
        <a:graphic>
          <a:graphicData uri="http://schemas.openxmlformats.org/drawingml/2006/table">
            <a:tbl>
              <a:tblPr/>
              <a:tblGrid>
                <a:gridCol w="3527454">
                  <a:extLst>
                    <a:ext uri="{9D8B030D-6E8A-4147-A177-3AD203B41FA5}">
                      <a16:colId xmlns:a16="http://schemas.microsoft.com/office/drawing/2014/main" val="4103646164"/>
                    </a:ext>
                  </a:extLst>
                </a:gridCol>
                <a:gridCol w="3527454">
                  <a:extLst>
                    <a:ext uri="{9D8B030D-6E8A-4147-A177-3AD203B41FA5}">
                      <a16:colId xmlns:a16="http://schemas.microsoft.com/office/drawing/2014/main" val="1201405427"/>
                    </a:ext>
                  </a:extLst>
                </a:gridCol>
                <a:gridCol w="3527454">
                  <a:extLst>
                    <a:ext uri="{9D8B030D-6E8A-4147-A177-3AD203B41FA5}">
                      <a16:colId xmlns:a16="http://schemas.microsoft.com/office/drawing/2014/main" val="124057998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Parameter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Affected Shoulder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Nonaffected Shoulder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62761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% within 10°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72%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72%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95309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LoA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-18.8° to 20.4°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-17.9° to 19.7°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92159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ICC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0.83 </a:t>
                      </a:r>
                      <a:r>
                        <a:rPr lang="en-CA" i="1"/>
                        <a:t>(Good)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0.28 </a:t>
                      </a:r>
                      <a:r>
                        <a:rPr lang="en-CA" i="1" dirty="0"/>
                        <a:t>(Poor)</a:t>
                      </a:r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563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E16DC8-AB9C-6F78-F88C-3D5670128B3C}"/>
              </a:ext>
            </a:extLst>
          </p:cNvPr>
          <p:cNvSpPr txBox="1"/>
          <p:nvPr/>
        </p:nvSpPr>
        <p:spPr>
          <a:xfrm>
            <a:off x="838200" y="426720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Agreement same, reliability different.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the Difference? The Role of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4572000"/>
            <a:ext cx="7620604" cy="1180536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High variability → error small in context → high ICC</a:t>
            </a:r>
          </a:p>
          <a:p>
            <a:pPr marL="0" indent="0">
              <a:buNone/>
            </a:pPr>
            <a:r>
              <a:rPr dirty="0"/>
              <a:t>• Low variability → same error big in context → low ICC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C66B80-E728-C958-6A2A-D7A56AC6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78611"/>
              </p:ext>
            </p:extLst>
          </p:nvPr>
        </p:nvGraphicFramePr>
        <p:xfrm>
          <a:off x="1066800" y="2514600"/>
          <a:ext cx="10353675" cy="1097280"/>
        </p:xfrm>
        <a:graphic>
          <a:graphicData uri="http://schemas.openxmlformats.org/drawingml/2006/table">
            <a:tbl>
              <a:tblPr/>
              <a:tblGrid>
                <a:gridCol w="3451225">
                  <a:extLst>
                    <a:ext uri="{9D8B030D-6E8A-4147-A177-3AD203B41FA5}">
                      <a16:colId xmlns:a16="http://schemas.microsoft.com/office/drawing/2014/main" val="2202934630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2792906985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40295481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Parameter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Affected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Nonaffected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16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17.60°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7.60°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96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ICC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0.83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0.28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5385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Agreement vs. Reliability: The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• Agreement: SEM = √(σ_error²)</a:t>
            </a:r>
          </a:p>
          <a:p>
            <a:pPr marL="0" indent="0">
              <a:buNone/>
            </a:pPr>
            <a:r>
              <a:rPr sz="2800" dirty="0"/>
              <a:t>  - </a:t>
            </a:r>
            <a:r>
              <a:rPr sz="2800" dirty="0" err="1"/>
              <a:t>SEM_agreement</a:t>
            </a:r>
            <a:r>
              <a:rPr sz="2800" dirty="0"/>
              <a:t> = √(σ_raters² + σ_residual²)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sz="2800" dirty="0"/>
              <a:t>• Reliability: </a:t>
            </a:r>
            <a:endParaRPr lang="en-US" sz="2800" dirty="0"/>
          </a:p>
          <a:p>
            <a:pPr marL="0" indent="0">
              <a:buNone/>
            </a:pPr>
            <a:r>
              <a:rPr sz="2800" dirty="0"/>
              <a:t>ICC = σ_patients² / (σ_patients² + σ_raters² + σ_residual²)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353761" cy="1326321"/>
          </a:xfrm>
        </p:spPr>
        <p:txBody>
          <a:bodyPr/>
          <a:lstStyle/>
          <a:p>
            <a:r>
              <a:rPr dirty="0"/>
              <a:t>When to Use Which?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295400"/>
            <a:ext cx="10353762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Use RELIABILITY (ICC) for…</a:t>
            </a:r>
          </a:p>
          <a:p>
            <a:pPr marL="0" indent="0">
              <a:buNone/>
            </a:pPr>
            <a:r>
              <a:rPr sz="2800" dirty="0"/>
              <a:t>• Discrimination – Distinguishing subjects/groups</a:t>
            </a:r>
          </a:p>
          <a:p>
            <a:pPr marL="0" indent="0">
              <a:buNone/>
            </a:pPr>
            <a:r>
              <a:rPr sz="2800" dirty="0"/>
              <a:t>• Diagnostic/prognostic tools</a:t>
            </a:r>
          </a:p>
          <a:p>
            <a:pPr marL="0" indent="0">
              <a:buNone/>
            </a:pPr>
            <a:endParaRPr sz="2800" dirty="0"/>
          </a:p>
          <a:p>
            <a:pPr marL="0" indent="0">
              <a:buNone/>
            </a:pPr>
            <a:r>
              <a:rPr sz="2800" dirty="0"/>
              <a:t>Use AGREEMENT (SEM, </a:t>
            </a:r>
            <a:r>
              <a:rPr sz="2800" dirty="0" err="1"/>
              <a:t>LoA</a:t>
            </a:r>
            <a:r>
              <a:rPr sz="2800" dirty="0"/>
              <a:t>) for…</a:t>
            </a:r>
          </a:p>
          <a:p>
            <a:pPr marL="0" indent="0">
              <a:buNone/>
            </a:pPr>
            <a:r>
              <a:rPr sz="2800" dirty="0"/>
              <a:t>• Evaluation – Measuring change within subjects</a:t>
            </a:r>
          </a:p>
          <a:p>
            <a:pPr marL="0" indent="0">
              <a:buNone/>
            </a:pPr>
            <a:r>
              <a:rPr sz="2800" dirty="0"/>
              <a:t>• Clinical follow-up and monitoring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339" y="19396"/>
            <a:ext cx="10353761" cy="1326321"/>
          </a:xfrm>
        </p:spPr>
        <p:txBody>
          <a:bodyPr/>
          <a:lstStyle/>
          <a:p>
            <a:r>
              <a:rPr dirty="0"/>
              <a:t>Conclusion: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219200"/>
            <a:ext cx="10353762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• Agreement ≠ Reliability</a:t>
            </a:r>
          </a:p>
          <a:p>
            <a:pPr marL="0" indent="0">
              <a:buNone/>
            </a:pPr>
            <a:r>
              <a:rPr sz="2800" dirty="0"/>
              <a:t>• Agreement = Instrument error (use for evaluation)</a:t>
            </a:r>
          </a:p>
          <a:p>
            <a:pPr marL="0" indent="0">
              <a:buNone/>
            </a:pPr>
            <a:r>
              <a:rPr sz="2800" dirty="0"/>
              <a:t>• Reliability = Error + sample variability (use for discrimination)</a:t>
            </a:r>
          </a:p>
          <a:p>
            <a:pPr marL="0" indent="0">
              <a:buNone/>
            </a:pPr>
            <a:r>
              <a:rPr sz="2800" dirty="0"/>
              <a:t>• Agreement often more appropriate for clinical evaluation.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432" y="0"/>
            <a:ext cx="10353761" cy="1326321"/>
          </a:xfrm>
        </p:spPr>
        <p:txBody>
          <a:bodyPr/>
          <a:lstStyle/>
          <a:p>
            <a:r>
              <a:rPr lang="en-US" dirty="0"/>
              <a:t>Segmentation: </a:t>
            </a:r>
            <a:r>
              <a:rPr dirty="0"/>
              <a:t>Key Metric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326320"/>
            <a:ext cx="10353762" cy="446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3200" dirty="0"/>
              <a:t>1. Overlap-based metrics – Dice, </a:t>
            </a:r>
            <a:r>
              <a:rPr sz="3200" dirty="0" err="1"/>
              <a:t>IoU</a:t>
            </a:r>
            <a:r>
              <a:rPr sz="3200" dirty="0"/>
              <a:t> ✅ (most common)</a:t>
            </a:r>
          </a:p>
          <a:p>
            <a:pPr marL="0" indent="0">
              <a:buNone/>
            </a:pPr>
            <a:r>
              <a:rPr sz="3200" dirty="0"/>
              <a:t>2. Pixel-level metrics – Accuracy, Precision, Recall</a:t>
            </a:r>
          </a:p>
          <a:p>
            <a:pPr marL="0" indent="0">
              <a:buNone/>
            </a:pPr>
            <a:r>
              <a:rPr sz="3200" dirty="0"/>
              <a:t>3. Boundary-based metrics – </a:t>
            </a:r>
            <a:r>
              <a:rPr sz="3200" dirty="0" err="1"/>
              <a:t>Hausdorff</a:t>
            </a:r>
            <a:r>
              <a:rPr sz="3200" dirty="0"/>
              <a:t> Distance</a:t>
            </a:r>
          </a:p>
          <a:p>
            <a:pPr marL="0" indent="0">
              <a:buNone/>
            </a:pPr>
            <a:r>
              <a:rPr sz="3200" dirty="0"/>
              <a:t>4. Others: ASD, </a:t>
            </a:r>
            <a:r>
              <a:rPr sz="3200" dirty="0" err="1"/>
              <a:t>mIoU</a:t>
            </a:r>
            <a:r>
              <a:rPr sz="3200" dirty="0"/>
              <a:t>, PQ, VS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Dice Similarity Coefficient (DSC)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2800" dirty="0"/>
              <a:t>Formula: Dice = 2|A ∩ B| / (|A| + |B|)</a:t>
            </a:r>
            <a:endParaRPr lang="en-US" sz="2800" dirty="0"/>
          </a:p>
          <a:p>
            <a:pPr marL="0" indent="0">
              <a:buNone/>
            </a:pPr>
            <a:endParaRPr sz="2800" dirty="0"/>
          </a:p>
          <a:p>
            <a:pPr marL="0" indent="0">
              <a:buNone/>
            </a:pPr>
            <a:r>
              <a:rPr sz="2800" dirty="0"/>
              <a:t>• Measures overlap between prediction and ground truth</a:t>
            </a:r>
          </a:p>
          <a:p>
            <a:pPr marL="0" indent="0">
              <a:buNone/>
            </a:pPr>
            <a:r>
              <a:rPr sz="2800" dirty="0"/>
              <a:t>• Range: 0 (no overlap) to 1 (perfect overlap)</a:t>
            </a:r>
          </a:p>
          <a:p>
            <a:pPr marL="0" indent="0">
              <a:buNone/>
            </a:pPr>
            <a:r>
              <a:rPr sz="2800" dirty="0"/>
              <a:t>• Advantages: easy to interpret, handles class imbalance well</a:t>
            </a:r>
          </a:p>
          <a:p>
            <a:pPr marL="0" indent="0">
              <a:buNone/>
            </a:pPr>
            <a:r>
              <a:rPr sz="2800" dirty="0"/>
              <a:t>• Widely used in medical imaging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Intersection over Union (IoU)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Formula: </a:t>
            </a:r>
            <a:r>
              <a:rPr sz="2800" dirty="0" err="1"/>
              <a:t>IoU</a:t>
            </a:r>
            <a:r>
              <a:rPr sz="2800" dirty="0"/>
              <a:t> = |A ∩ B| / |A ∪ B|</a:t>
            </a:r>
          </a:p>
          <a:p>
            <a:pPr marL="0" indent="0">
              <a:buNone/>
            </a:pPr>
            <a:r>
              <a:rPr sz="2800" dirty="0"/>
              <a:t>• Also known as the Jaccard Index</a:t>
            </a:r>
          </a:p>
          <a:p>
            <a:pPr marL="0" indent="0">
              <a:buNone/>
            </a:pPr>
            <a:r>
              <a:rPr sz="2800" dirty="0"/>
              <a:t>• More strict than Dice</a:t>
            </a:r>
          </a:p>
          <a:p>
            <a:pPr marL="0" indent="0">
              <a:buNone/>
            </a:pPr>
            <a:r>
              <a:rPr sz="2800" dirty="0"/>
              <a:t>• Common in remote sensing &amp; autonomous driving</a:t>
            </a:r>
          </a:p>
          <a:p>
            <a:pPr marL="0" indent="0">
              <a:buNone/>
            </a:pPr>
            <a:r>
              <a:rPr sz="2800" dirty="0"/>
              <a:t>• Relation: Dice = 2*</a:t>
            </a:r>
            <a:r>
              <a:rPr sz="2800" dirty="0" err="1"/>
              <a:t>IoU</a:t>
            </a:r>
            <a:r>
              <a:rPr sz="2800" dirty="0"/>
              <a:t> / (1 + </a:t>
            </a:r>
            <a:r>
              <a:rPr sz="2800" dirty="0" err="1"/>
              <a:t>IoU</a:t>
            </a:r>
            <a:r>
              <a:rPr sz="2800" dirty="0"/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Core Problem: A Crisis of Trust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676399"/>
            <a:ext cx="10353762" cy="4571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400" dirty="0"/>
              <a:t>• The Claim: 95% Accuracy!</a:t>
            </a:r>
          </a:p>
          <a:p>
            <a:pPr marL="0" indent="0">
              <a:buNone/>
            </a:pPr>
            <a:r>
              <a:rPr sz="2400" dirty="0"/>
              <a:t>• The Reality: Fails in a new hospital.</a:t>
            </a:r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sz="2400" dirty="0"/>
              <a:t>Why?</a:t>
            </a:r>
          </a:p>
          <a:p>
            <a:pPr marL="0" indent="0">
              <a:buNone/>
            </a:pPr>
            <a:r>
              <a:rPr sz="2400" dirty="0"/>
              <a:t>• Overestimation: The 95% was probably wrong</a:t>
            </a:r>
          </a:p>
          <a:p>
            <a:pPr marL="0" indent="0">
              <a:buNone/>
            </a:pPr>
            <a:r>
              <a:rPr sz="2400" dirty="0"/>
              <a:t>• Spectrum Bias: The model trained on "easy" cases</a:t>
            </a:r>
          </a:p>
          <a:p>
            <a:pPr marL="0" indent="0">
              <a:buNone/>
            </a:pPr>
            <a:r>
              <a:rPr sz="2400" dirty="0"/>
              <a:t>• Lack of Robustness: The model learned scanner artifacts.</a:t>
            </a:r>
          </a:p>
          <a:p>
            <a:pPr marL="0" indent="0">
              <a:buNone/>
            </a:pPr>
            <a:r>
              <a:rPr sz="2400" dirty="0"/>
              <a:t>• Uncalibrated: The model's "confidence" was meaningless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E6B66-474D-1D0A-E557-038170F7801C}"/>
              </a:ext>
            </a:extLst>
          </p:cNvPr>
          <p:cNvSpPr txBox="1"/>
          <p:nvPr/>
        </p:nvSpPr>
        <p:spPr>
          <a:xfrm>
            <a:off x="6961565" y="6251170"/>
            <a:ext cx="8611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200" dirty="0"/>
              <a:t>References:</a:t>
            </a:r>
          </a:p>
          <a:p>
            <a:pPr marL="0" indent="0">
              <a:buNone/>
            </a:pPr>
            <a:r>
              <a:rPr lang="en-CA" sz="1200" dirty="0"/>
              <a:t>[1] Park SH, Han K. Radiology. 2018.  [3] Kocak B et al. </a:t>
            </a:r>
            <a:r>
              <a:rPr lang="en-CA" sz="1200" dirty="0" err="1"/>
              <a:t>Eur</a:t>
            </a:r>
            <a:r>
              <a:rPr lang="en-CA" sz="1200" dirty="0"/>
              <a:t> </a:t>
            </a:r>
            <a:r>
              <a:rPr lang="en-CA" sz="1200" dirty="0" err="1"/>
              <a:t>Radiol</a:t>
            </a:r>
            <a:r>
              <a:rPr lang="en-CA" sz="1200" dirty="0"/>
              <a:t>. 2021.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Accuracy, Precision &amp;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2096064"/>
            <a:ext cx="10353762" cy="4457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2600" dirty="0"/>
              <a:t>Accuracy = (TP + TN) / (TP + FP + TN + FN)</a:t>
            </a:r>
          </a:p>
          <a:p>
            <a:pPr marL="0" indent="0">
              <a:buNone/>
            </a:pPr>
            <a:r>
              <a:rPr sz="2600" dirty="0"/>
              <a:t>Precision = TP / (TP + FP)</a:t>
            </a:r>
          </a:p>
          <a:p>
            <a:pPr marL="0" indent="0">
              <a:buNone/>
            </a:pPr>
            <a:r>
              <a:rPr sz="2600" dirty="0"/>
              <a:t>Recall = TP / (TP + FN)</a:t>
            </a:r>
          </a:p>
          <a:p>
            <a:pPr marL="0" indent="0">
              <a:buNone/>
            </a:pPr>
            <a:endParaRPr sz="2600" dirty="0"/>
          </a:p>
          <a:p>
            <a:pPr marL="0" indent="0">
              <a:buNone/>
            </a:pPr>
            <a:r>
              <a:rPr sz="2600" dirty="0"/>
              <a:t>• Accuracy can be misleading with imbalance</a:t>
            </a:r>
          </a:p>
          <a:p>
            <a:pPr marL="0" indent="0">
              <a:buNone/>
            </a:pPr>
            <a:r>
              <a:rPr sz="2600" dirty="0"/>
              <a:t>• Precision shows positive correctness</a:t>
            </a:r>
          </a:p>
          <a:p>
            <a:pPr marL="0" indent="0">
              <a:buNone/>
            </a:pPr>
            <a:r>
              <a:rPr sz="2600" dirty="0"/>
              <a:t>• Recall shows detection ability</a:t>
            </a:r>
          </a:p>
          <a:p>
            <a:pPr marL="0" indent="0">
              <a:buNone/>
            </a:pPr>
            <a:r>
              <a:rPr sz="2600" dirty="0"/>
              <a:t>• Good for class balance understanding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Hausdorff Distance (HD)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2096064"/>
            <a:ext cx="10353762" cy="4457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• Measures worst-case boundary error</a:t>
            </a:r>
          </a:p>
          <a:p>
            <a:pPr marL="0" indent="0">
              <a:buNone/>
            </a:pPr>
            <a:r>
              <a:rPr sz="2800" dirty="0"/>
              <a:t>• Captures shape accuracy and edge alignment</a:t>
            </a:r>
          </a:p>
          <a:p>
            <a:pPr marL="0" indent="0">
              <a:buNone/>
            </a:pPr>
            <a:r>
              <a:rPr sz="2800" dirty="0"/>
              <a:t>• Lower values = better</a:t>
            </a:r>
            <a:endParaRPr lang="en-US" sz="2800" dirty="0"/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800" dirty="0"/>
              <a:t>HD(A,B) = max{</a:t>
            </a:r>
            <a:r>
              <a:rPr lang="en-CA" sz="2800" dirty="0" err="1"/>
              <a:t>sup_a</a:t>
            </a:r>
            <a:r>
              <a:rPr lang="en-CA" sz="2800" dirty="0"/>
              <a:t> </a:t>
            </a:r>
            <a:r>
              <a:rPr lang="en-CA" sz="2800" dirty="0" err="1"/>
              <a:t>inf_b</a:t>
            </a:r>
            <a:r>
              <a:rPr lang="en-CA" sz="2800" dirty="0"/>
              <a:t> d(</a:t>
            </a:r>
            <a:r>
              <a:rPr lang="en-CA" sz="2800" dirty="0" err="1"/>
              <a:t>a,b</a:t>
            </a:r>
            <a:r>
              <a:rPr lang="en-CA" sz="2800" dirty="0"/>
              <a:t>), </a:t>
            </a:r>
            <a:r>
              <a:rPr lang="en-CA" sz="2800" dirty="0" err="1"/>
              <a:t>sup_b</a:t>
            </a:r>
            <a:r>
              <a:rPr lang="en-CA" sz="2800" dirty="0"/>
              <a:t> </a:t>
            </a:r>
            <a:r>
              <a:rPr lang="en-CA" sz="2800" dirty="0" err="1"/>
              <a:t>inf_a</a:t>
            </a:r>
            <a:r>
              <a:rPr lang="en-CA" sz="2800" dirty="0"/>
              <a:t> d(</a:t>
            </a:r>
            <a:r>
              <a:rPr lang="en-CA" sz="2800" dirty="0" err="1"/>
              <a:t>a,b</a:t>
            </a:r>
            <a:r>
              <a:rPr lang="en-CA" sz="2800" dirty="0"/>
              <a:t>)}</a:t>
            </a:r>
          </a:p>
          <a:p>
            <a:pPr marL="0" indent="0"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Choosing the Right Metric</a:t>
            </a:r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8442B8E0-31B9-BF71-24E6-D4B4E054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11508537" cy="28422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Best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2096064"/>
            <a:ext cx="10353762" cy="4076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800" dirty="0"/>
              <a:t>• Combine multiple metrics for full picture</a:t>
            </a:r>
          </a:p>
          <a:p>
            <a:pPr marL="0" indent="0">
              <a:buNone/>
            </a:pPr>
            <a:r>
              <a:rPr sz="2800" dirty="0"/>
              <a:t>• Typical combos:</a:t>
            </a:r>
          </a:p>
          <a:p>
            <a:pPr marL="0" indent="0">
              <a:buNone/>
            </a:pPr>
            <a:r>
              <a:rPr sz="2800" dirty="0"/>
              <a:t>  🩺 Medical: Dice + HD</a:t>
            </a:r>
          </a:p>
          <a:p>
            <a:pPr marL="0" indent="0">
              <a:buNone/>
            </a:pPr>
            <a:r>
              <a:rPr sz="2800" dirty="0"/>
              <a:t>  🚘 Driving: </a:t>
            </a:r>
            <a:r>
              <a:rPr sz="2800" dirty="0" err="1"/>
              <a:t>IoU</a:t>
            </a:r>
            <a:r>
              <a:rPr sz="2800" dirty="0"/>
              <a:t> + </a:t>
            </a:r>
            <a:r>
              <a:rPr sz="2800" dirty="0" err="1"/>
              <a:t>mIoU</a:t>
            </a:r>
            <a:endParaRPr sz="2800" dirty="0"/>
          </a:p>
          <a:p>
            <a:pPr marL="0" indent="0">
              <a:buNone/>
            </a:pPr>
            <a:r>
              <a:rPr sz="2800" dirty="0"/>
              <a:t>  🛰️ Remote sensing: </a:t>
            </a:r>
            <a:r>
              <a:rPr sz="2800" dirty="0" err="1"/>
              <a:t>IoU</a:t>
            </a:r>
            <a:r>
              <a:rPr sz="2800" dirty="0"/>
              <a:t> + Precision/Recall</a:t>
            </a:r>
          </a:p>
          <a:p>
            <a:pPr marL="0" indent="0">
              <a:buNone/>
            </a:pPr>
            <a:r>
              <a:rPr sz="2800" dirty="0"/>
              <a:t>• Visual inspection remains important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Goal: A Statistically Robust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3200" dirty="0"/>
              <a:t>1. Design: Do we have enough data?</a:t>
            </a:r>
          </a:p>
          <a:p>
            <a:pPr marL="0" indent="0">
              <a:buNone/>
            </a:pPr>
            <a:r>
              <a:rPr sz="3200" dirty="0"/>
              <a:t>2. Data Handling: Is our validation honest?</a:t>
            </a:r>
          </a:p>
          <a:p>
            <a:pPr marL="0" indent="0">
              <a:buNone/>
            </a:pPr>
            <a:r>
              <a:rPr sz="3200" dirty="0"/>
              <a:t>3. Modelling: Is our model's confidence real?</a:t>
            </a:r>
          </a:p>
          <a:p>
            <a:pPr marL="0" indent="0">
              <a:buNone/>
            </a:pPr>
            <a:r>
              <a:rPr sz="3200" dirty="0"/>
              <a:t>4. Reporting: Is our model helpful and reproducible?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Concept 1: Proper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2096064"/>
            <a:ext cx="10353762" cy="4304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sz="2600" dirty="0"/>
              <a:t>• Internal Validation (Not a final test): Cross-Validation, may overestimate</a:t>
            </a:r>
          </a:p>
          <a:p>
            <a:pPr marL="0" indent="0">
              <a:buNone/>
            </a:pPr>
            <a:r>
              <a:rPr sz="2600" dirty="0"/>
              <a:t>• External Validation (The real test): Separate data not used for model development</a:t>
            </a:r>
          </a:p>
          <a:p>
            <a:pPr marL="0" indent="0">
              <a:buNone/>
            </a:pPr>
            <a:r>
              <a:rPr sz="2600" dirty="0"/>
              <a:t>    • Temporal: New patients, same hospital</a:t>
            </a:r>
          </a:p>
          <a:p>
            <a:pPr marL="0" indent="0">
              <a:buNone/>
            </a:pPr>
            <a:r>
              <a:rPr sz="2600" dirty="0"/>
              <a:t>    • Geographic: New hospital/scanner</a:t>
            </a:r>
          </a:p>
          <a:p>
            <a:pPr marL="0" indent="0">
              <a:buNone/>
            </a:pPr>
            <a:endParaRPr sz="2600" dirty="0"/>
          </a:p>
          <a:p>
            <a:pPr marL="0" indent="0">
              <a:buNone/>
            </a:pPr>
            <a:r>
              <a:rPr sz="2600" dirty="0"/>
              <a:t>Geographic Validation is the "gold standard".</a:t>
            </a:r>
            <a:endParaRPr lang="en-CA" sz="2600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5632C-AF70-C7D6-C4EA-68D2AE21A98D}"/>
              </a:ext>
            </a:extLst>
          </p:cNvPr>
          <p:cNvSpPr txBox="1"/>
          <p:nvPr/>
        </p:nvSpPr>
        <p:spPr>
          <a:xfrm>
            <a:off x="7772400" y="640080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[1] Park SH, Han K. Radiology. 2018.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353761" cy="1326321"/>
          </a:xfrm>
        </p:spPr>
        <p:txBody>
          <a:bodyPr/>
          <a:lstStyle/>
          <a:p>
            <a:r>
              <a:rPr dirty="0"/>
              <a:t>Concept 2: The #1 Pitfall: Information Leakage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1524000"/>
            <a:ext cx="10353762" cy="4876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sz="3700" dirty="0"/>
              <a:t>• What it is: Info from test set leaks into training • How it happens:</a:t>
            </a:r>
          </a:p>
          <a:p>
            <a:pPr marL="0" indent="0">
              <a:buNone/>
            </a:pPr>
            <a:r>
              <a:rPr sz="3700" dirty="0"/>
              <a:t>   1. Load all data</a:t>
            </a:r>
          </a:p>
          <a:p>
            <a:pPr marL="0" indent="0">
              <a:buNone/>
            </a:pPr>
            <a:r>
              <a:rPr sz="3700" dirty="0"/>
              <a:t>   2. Normalize all data</a:t>
            </a:r>
          </a:p>
          <a:p>
            <a:pPr marL="0" indent="0">
              <a:buNone/>
            </a:pPr>
            <a:r>
              <a:rPr sz="3700" dirty="0"/>
              <a:t>   3. Feature select on all data</a:t>
            </a:r>
          </a:p>
          <a:p>
            <a:pPr marL="0" indent="0">
              <a:buNone/>
            </a:pPr>
            <a:r>
              <a:rPr sz="3700" dirty="0"/>
              <a:t>   4. Split Train/Test</a:t>
            </a:r>
          </a:p>
          <a:p>
            <a:pPr marL="0" indent="0">
              <a:buNone/>
            </a:pPr>
            <a:r>
              <a:rPr sz="3700" dirty="0"/>
              <a:t>• Result: Model already knows the test set</a:t>
            </a:r>
          </a:p>
          <a:p>
            <a:pPr marL="0" indent="0">
              <a:buNone/>
            </a:pPr>
            <a:r>
              <a:rPr sz="3700" dirty="0"/>
              <a:t>• Fix:</a:t>
            </a:r>
          </a:p>
          <a:p>
            <a:pPr marL="0" indent="0">
              <a:buNone/>
            </a:pPr>
            <a:r>
              <a:rPr sz="3700" dirty="0"/>
              <a:t>   • SPLIT FIRST</a:t>
            </a:r>
          </a:p>
          <a:p>
            <a:pPr marL="0" indent="0">
              <a:buNone/>
            </a:pPr>
            <a:r>
              <a:rPr sz="3700" dirty="0"/>
              <a:t>   • Lock test set away</a:t>
            </a:r>
            <a:r>
              <a:rPr lang="en-US" sz="3700" dirty="0"/>
              <a:t> and </a:t>
            </a:r>
            <a:r>
              <a:rPr sz="3700" dirty="0"/>
              <a:t>Learn only on training</a:t>
            </a:r>
            <a:endParaRPr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F8FF3-8807-31D0-4984-8148FDB885AB}"/>
              </a:ext>
            </a:extLst>
          </p:cNvPr>
          <p:cNvSpPr txBox="1"/>
          <p:nvPr/>
        </p:nvSpPr>
        <p:spPr>
          <a:xfrm>
            <a:off x="8218865" y="632460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dirty="0"/>
              <a:t>[3] </a:t>
            </a:r>
            <a:r>
              <a:rPr lang="fr-FR" dirty="0" err="1"/>
              <a:t>Kocak</a:t>
            </a:r>
            <a:r>
              <a:rPr lang="fr-FR" dirty="0"/>
              <a:t> B et al. </a:t>
            </a:r>
            <a:r>
              <a:rPr lang="fr-FR" dirty="0" err="1"/>
              <a:t>Eur</a:t>
            </a:r>
            <a:r>
              <a:rPr lang="fr-FR" dirty="0"/>
              <a:t> </a:t>
            </a:r>
            <a:r>
              <a:rPr lang="fr-FR" dirty="0" err="1"/>
              <a:t>Radiol</a:t>
            </a:r>
            <a:r>
              <a:rPr lang="fr-FR" dirty="0"/>
              <a:t>. 2021.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Concept 3: Learning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z="3200" dirty="0"/>
              <a:t>• Plot performance vs. training size</a:t>
            </a:r>
          </a:p>
          <a:p>
            <a:pPr marL="0" indent="0">
              <a:buNone/>
            </a:pPr>
            <a:r>
              <a:rPr sz="3200" dirty="0"/>
              <a:t>• High Variance: Big train/test gap → More data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• High Bias: Both high → New model</a:t>
            </a:r>
          </a:p>
          <a:p>
            <a:pPr marL="0" indent="0">
              <a:buNone/>
            </a:pPr>
            <a:r>
              <a:rPr sz="3200" dirty="0"/>
              <a:t>• Good Fit: Converged low error</a:t>
            </a:r>
          </a:p>
          <a:p>
            <a:endParaRPr dirty="0"/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E0686-4383-586D-A3B8-5200CFCF201B}"/>
              </a:ext>
            </a:extLst>
          </p:cNvPr>
          <p:cNvSpPr txBox="1"/>
          <p:nvPr/>
        </p:nvSpPr>
        <p:spPr>
          <a:xfrm>
            <a:off x="8218865" y="5966582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[2] Tang A et al. CARJ 2018</a:t>
            </a:r>
          </a:p>
          <a:p>
            <a:r>
              <a:rPr lang="fr-FR" dirty="0"/>
              <a:t>[3] </a:t>
            </a:r>
            <a:r>
              <a:rPr lang="fr-FR" dirty="0" err="1"/>
              <a:t>Kocak</a:t>
            </a:r>
            <a:r>
              <a:rPr lang="fr-FR" dirty="0"/>
              <a:t> B et al. </a:t>
            </a:r>
            <a:r>
              <a:rPr lang="fr-FR" dirty="0" err="1"/>
              <a:t>Eur</a:t>
            </a:r>
            <a:r>
              <a:rPr lang="fr-FR" dirty="0"/>
              <a:t> </a:t>
            </a:r>
            <a:r>
              <a:rPr lang="fr-FR" dirty="0" err="1"/>
              <a:t>Radiol</a:t>
            </a:r>
            <a:r>
              <a:rPr lang="fr-FR" dirty="0"/>
              <a:t>. 2021.</a:t>
            </a:r>
            <a:endParaRPr lang="en-CA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5285</TotalTime>
  <Words>4499</Words>
  <Application>Microsoft Office PowerPoint</Application>
  <PresentationFormat>Widescreen</PresentationFormat>
  <Paragraphs>459</Paragraphs>
  <Slides>53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AdvPSA88A</vt:lpstr>
      <vt:lpstr>Arial</vt:lpstr>
      <vt:lpstr>Bookman Old Style</vt:lpstr>
      <vt:lpstr>Helvetica</vt:lpstr>
      <vt:lpstr>Rockwell</vt:lpstr>
      <vt:lpstr>Tahoma</vt:lpstr>
      <vt:lpstr>Times New Roman</vt:lpstr>
      <vt:lpstr>Damask</vt:lpstr>
      <vt:lpstr>PowerPoint Presentation</vt:lpstr>
      <vt:lpstr>PowerPoint Presentation</vt:lpstr>
      <vt:lpstr>PowerPoint Presentation</vt:lpstr>
      <vt:lpstr>Statistical Foundations for Trustworthy AI in Medical Imaging</vt:lpstr>
      <vt:lpstr>The Core Problem: A Crisis of Trust</vt:lpstr>
      <vt:lpstr>Our Goal: A Statistically Robust Pipeline</vt:lpstr>
      <vt:lpstr>Concept 1: Proper Validation</vt:lpstr>
      <vt:lpstr>Concept 2: The #1 Pitfall: Information Leakage</vt:lpstr>
      <vt:lpstr>Concept 3: Learning Curves</vt:lpstr>
      <vt:lpstr>Concept 4: The Bias-Variance Trade-off</vt:lpstr>
      <vt:lpstr>Bias-variance trade-off and related concepts</vt:lpstr>
      <vt:lpstr>PowerPoint Presentation</vt:lpstr>
      <vt:lpstr>Concept 5: Calibration</vt:lpstr>
      <vt:lpstr>Concept 6: Clinical Utility</vt:lpstr>
      <vt:lpstr>Concept 7: Reporting for Reproducibility</vt:lpstr>
      <vt:lpstr>PowerPoint Presentation</vt:lpstr>
      <vt:lpstr>Machine learning-based study pipeline</vt:lpstr>
      <vt:lpstr>Key methodological concepts according to four main study steps</vt:lpstr>
      <vt:lpstr>Simplified validation strategies in machine learning.</vt:lpstr>
      <vt:lpstr>Sample Size Estimation in ML  (Balki et al., 2019)</vt:lpstr>
      <vt:lpstr>Why Sample Size Matters</vt:lpstr>
      <vt:lpstr>Pre Hoc Estimation</vt:lpstr>
      <vt:lpstr>Post Hoc Estimation (Curve Fitting)</vt:lpstr>
      <vt:lpstr>Step 1–3: Practical Example</vt:lpstr>
      <vt:lpstr>Learning Curve Visualization</vt:lpstr>
      <vt:lpstr>Statistically Comparing Machine Learning Models: Is 92% Really Better Than 91%?</vt:lpstr>
      <vt:lpstr>The Two Validation Scenarios</vt:lpstr>
      <vt:lpstr>Scenario A — Comparing on a Single Test Set</vt:lpstr>
      <vt:lpstr>Scenario B — Comparing on k-Fold CV</vt:lpstr>
      <vt:lpstr>Pitfall — The 'Dirty Secret' of the Paired t-test for CV</vt:lpstr>
      <vt:lpstr>A Better (but Complex) t-test — 5×2 CV</vt:lpstr>
      <vt:lpstr>A Powerful Alternative — Bootstrapping</vt:lpstr>
      <vt:lpstr>Summary &amp; Recommendations</vt:lpstr>
      <vt:lpstr>What About Continuous Outcomes?</vt:lpstr>
      <vt:lpstr>Scenario A — Single Test Set (MAE)</vt:lpstr>
      <vt:lpstr>Scenario B — k-Fold CV (MAE)</vt:lpstr>
      <vt:lpstr>Summary — Tests for Continuous Metrics (MAE/RMSE)</vt:lpstr>
      <vt:lpstr>Agreement vs. Reliability: Understanding Reproducibility in Clinical Measurement</vt:lpstr>
      <vt:lpstr>Two Different Questions</vt:lpstr>
      <vt:lpstr>Concept 1: Agreement</vt:lpstr>
      <vt:lpstr>Concept 2: Reliability</vt:lpstr>
      <vt:lpstr>Case Study: The Shoulder Example</vt:lpstr>
      <vt:lpstr>Why the Difference? The Role of Heterogeneity</vt:lpstr>
      <vt:lpstr>Agreement vs. Reliability: The Math</vt:lpstr>
      <vt:lpstr>When to Use Which?</vt:lpstr>
      <vt:lpstr>Conclusion: Key Takeaways</vt:lpstr>
      <vt:lpstr>Segmentation: Key Metric Categories</vt:lpstr>
      <vt:lpstr>Dice Similarity Coefficient (DSC)</vt:lpstr>
      <vt:lpstr>Intersection over Union (IoU)</vt:lpstr>
      <vt:lpstr>Accuracy, Precision &amp; Recall</vt:lpstr>
      <vt:lpstr>Hausdorff Distance (HD)</vt:lpstr>
      <vt:lpstr>Choosing the Right Metric</vt:lpstr>
      <vt:lpstr>Best Practice</vt:lpstr>
    </vt:vector>
  </TitlesOfParts>
  <Company>University of Toronto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Paired t-test</dc:title>
  <dc:creator>Tyrrell</dc:creator>
  <cp:lastModifiedBy>Pascal Tyrrell</cp:lastModifiedBy>
  <cp:revision>84</cp:revision>
  <dcterms:created xsi:type="dcterms:W3CDTF">2002-03-09T23:53:58Z</dcterms:created>
  <dcterms:modified xsi:type="dcterms:W3CDTF">2025-10-26T16:00:38Z</dcterms:modified>
</cp:coreProperties>
</file>